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sldIdLst>
    <p:sldId id="256" r:id="rId2"/>
    <p:sldId id="300" r:id="rId3"/>
    <p:sldId id="305" r:id="rId4"/>
    <p:sldId id="306" r:id="rId5"/>
    <p:sldId id="307" r:id="rId6"/>
    <p:sldId id="308" r:id="rId7"/>
    <p:sldId id="323" r:id="rId8"/>
    <p:sldId id="309" r:id="rId9"/>
    <p:sldId id="310" r:id="rId10"/>
    <p:sldId id="312" r:id="rId11"/>
    <p:sldId id="276" r:id="rId12"/>
    <p:sldId id="314" r:id="rId13"/>
    <p:sldId id="315" r:id="rId14"/>
    <p:sldId id="316" r:id="rId15"/>
    <p:sldId id="324" r:id="rId16"/>
    <p:sldId id="325" r:id="rId17"/>
    <p:sldId id="327" r:id="rId18"/>
    <p:sldId id="328" r:id="rId19"/>
    <p:sldId id="329" r:id="rId20"/>
    <p:sldId id="326" r:id="rId21"/>
    <p:sldId id="322" r:id="rId22"/>
    <p:sldId id="318" r:id="rId23"/>
    <p:sldId id="319" r:id="rId24"/>
    <p:sldId id="320" r:id="rId25"/>
    <p:sldId id="321" r:id="rId26"/>
    <p:sldId id="265" r:id="rId27"/>
  </p:sldIdLst>
  <p:sldSz cx="9144000" cy="6858000" type="screen4x3"/>
  <p:notesSz cx="6761163" cy="99425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15" autoAdjust="0"/>
    <p:restoredTop sz="94803" autoAdjust="0"/>
  </p:normalViewPr>
  <p:slideViewPr>
    <p:cSldViewPr>
      <p:cViewPr varScale="1">
        <p:scale>
          <a:sx n="89" d="100"/>
          <a:sy n="89" d="100"/>
        </p:scale>
        <p:origin x="-1350" y="-102"/>
      </p:cViewPr>
      <p:guideLst>
        <p:guide orient="horz" pos="2160"/>
        <p:guide pos="2880"/>
      </p:guideLst>
    </p:cSldViewPr>
  </p:slideViewPr>
  <p:outlineViewPr>
    <p:cViewPr>
      <p:scale>
        <a:sx n="33" d="100"/>
        <a:sy n="33" d="100"/>
      </p:scale>
      <p:origin x="0" y="416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sz="2400" b="1">
                <a:solidFill>
                  <a:srgbClr val="0070C0"/>
                </a:solidFill>
              </a:defRPr>
            </a:pPr>
            <a:r>
              <a:rPr lang="ru-RU" sz="2400" b="1" dirty="0">
                <a:solidFill>
                  <a:srgbClr val="0070C0"/>
                </a:solidFill>
                <a:latin typeface="Times New Roman" pitchFamily="18" charset="0"/>
                <a:cs typeface="Times New Roman" pitchFamily="18" charset="0"/>
              </a:rPr>
              <a:t>Распределение </a:t>
            </a:r>
            <a:r>
              <a:rPr lang="ru-RU" sz="2400" b="1" dirty="0" smtClean="0">
                <a:solidFill>
                  <a:srgbClr val="0070C0"/>
                </a:solidFill>
                <a:latin typeface="Times New Roman" pitchFamily="18" charset="0"/>
                <a:cs typeface="Times New Roman" pitchFamily="18" charset="0"/>
              </a:rPr>
              <a:t>образовательных программ аспирантуры </a:t>
            </a:r>
            <a:r>
              <a:rPr lang="ru-RU" sz="2400" b="1" dirty="0">
                <a:solidFill>
                  <a:srgbClr val="0070C0"/>
                </a:solidFill>
                <a:latin typeface="Times New Roman" pitchFamily="18" charset="0"/>
                <a:cs typeface="Times New Roman" pitchFamily="18" charset="0"/>
              </a:rPr>
              <a:t>между школами </a:t>
            </a:r>
            <a:r>
              <a:rPr lang="ru-RU" sz="2400" b="1" dirty="0" smtClean="0">
                <a:solidFill>
                  <a:srgbClr val="0070C0"/>
                </a:solidFill>
                <a:latin typeface="Times New Roman" pitchFamily="18" charset="0"/>
                <a:cs typeface="Times New Roman" pitchFamily="18" charset="0"/>
              </a:rPr>
              <a:t>ДВФУ </a:t>
            </a:r>
          </a:p>
          <a:p>
            <a:pPr>
              <a:defRPr sz="2400" b="1">
                <a:solidFill>
                  <a:srgbClr val="0070C0"/>
                </a:solidFill>
              </a:defRPr>
            </a:pPr>
            <a:r>
              <a:rPr lang="ru-RU" sz="2400" b="1" dirty="0" smtClean="0">
                <a:solidFill>
                  <a:srgbClr val="0070C0"/>
                </a:solidFill>
                <a:latin typeface="Times New Roman" pitchFamily="18" charset="0"/>
                <a:cs typeface="Times New Roman" pitchFamily="18" charset="0"/>
              </a:rPr>
              <a:t>(набор 2018 года)</a:t>
            </a:r>
            <a:endParaRPr lang="ru-RU" sz="2400" b="1" dirty="0">
              <a:solidFill>
                <a:srgbClr val="0070C0"/>
              </a:solidFill>
              <a:latin typeface="Times New Roman" pitchFamily="18" charset="0"/>
              <a:cs typeface="Times New Roman" pitchFamily="18" charset="0"/>
            </a:endParaRPr>
          </a:p>
        </c:rich>
      </c:tx>
      <c:layout>
        <c:manualLayout>
          <c:xMode val="edge"/>
          <c:yMode val="edge"/>
          <c:x val="0.10000279963044877"/>
          <c:y val="1.4933333333333335E-2"/>
        </c:manualLayout>
      </c:layout>
    </c:title>
    <c:plotArea>
      <c:layout/>
      <c:barChart>
        <c:barDir val="col"/>
        <c:grouping val="clustered"/>
        <c:ser>
          <c:idx val="0"/>
          <c:order val="0"/>
          <c:tx>
            <c:strRef>
              <c:f>Лист1!$B$1</c:f>
              <c:strCache>
                <c:ptCount val="1"/>
                <c:pt idx="0">
                  <c:v>Продажи</c:v>
                </c:pt>
              </c:strCache>
            </c:strRef>
          </c:tx>
          <c:dLbls>
            <c:dLbl>
              <c:idx val="4"/>
              <c:layout>
                <c:manualLayout>
                  <c:x val="-4.5197423770570776E-3"/>
                  <c:y val="-4.2666666666666686E-3"/>
                </c:manualLayout>
              </c:layout>
              <c:showVal val="1"/>
            </c:dLbl>
            <c:showVal val="1"/>
          </c:dLbls>
          <c:cat>
            <c:strRef>
              <c:f>Лист1!$A$2:$A$9</c:f>
              <c:strCache>
                <c:ptCount val="8"/>
                <c:pt idx="0">
                  <c:v>Школа естественных наук</c:v>
                </c:pt>
                <c:pt idx="1">
                  <c:v>Инженерная школа</c:v>
                </c:pt>
                <c:pt idx="2">
                  <c:v>Школа искусств и гуманитарных наук</c:v>
                </c:pt>
                <c:pt idx="3">
                  <c:v>Школа биомедицины </c:v>
                </c:pt>
                <c:pt idx="4">
                  <c:v>Школа экономики и менеджмента</c:v>
                </c:pt>
                <c:pt idx="5">
                  <c:v>Восточний институт - Школа региональных и международных исследований</c:v>
                </c:pt>
                <c:pt idx="6">
                  <c:v> Школа педагогики</c:v>
                </c:pt>
                <c:pt idx="7">
                  <c:v>Юридическая школа</c:v>
                </c:pt>
              </c:strCache>
            </c:strRef>
          </c:cat>
          <c:val>
            <c:numRef>
              <c:f>Лист1!$B$2:$B$9</c:f>
              <c:numCache>
                <c:formatCode>General</c:formatCode>
                <c:ptCount val="8"/>
                <c:pt idx="0">
                  <c:v>35</c:v>
                </c:pt>
                <c:pt idx="1">
                  <c:v>33</c:v>
                </c:pt>
                <c:pt idx="2">
                  <c:v>12</c:v>
                </c:pt>
                <c:pt idx="3">
                  <c:v>11</c:v>
                </c:pt>
                <c:pt idx="4">
                  <c:v>8</c:v>
                </c:pt>
                <c:pt idx="5">
                  <c:v>8</c:v>
                </c:pt>
                <c:pt idx="6">
                  <c:v>1</c:v>
                </c:pt>
                <c:pt idx="7">
                  <c:v>1</c:v>
                </c:pt>
              </c:numCache>
            </c:numRef>
          </c:val>
        </c:ser>
        <c:dLbls/>
        <c:gapWidth val="100"/>
        <c:axId val="110000000"/>
        <c:axId val="108550784"/>
      </c:barChart>
      <c:valAx>
        <c:axId val="108550784"/>
        <c:scaling>
          <c:orientation val="minMax"/>
        </c:scaling>
        <c:axPos val="l"/>
        <c:majorGridlines/>
        <c:numFmt formatCode="General" sourceLinked="1"/>
        <c:tickLblPos val="nextTo"/>
        <c:crossAx val="110000000"/>
        <c:crosses val="autoZero"/>
        <c:crossBetween val="between"/>
      </c:valAx>
      <c:catAx>
        <c:axId val="110000000"/>
        <c:scaling>
          <c:orientation val="minMax"/>
        </c:scaling>
        <c:axPos val="b"/>
        <c:tickLblPos val="nextTo"/>
        <c:crossAx val="108550784"/>
        <c:crosses val="autoZero"/>
        <c:auto val="1"/>
        <c:lblAlgn val="ctr"/>
        <c:lblOffset val="100"/>
      </c:catAx>
    </c:plotArea>
    <c:plotVisOnly val="1"/>
    <c:dispBlanksAs val="gap"/>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D741843D-AEC9-4C2D-AF00-ACFAABD6141B}" type="datetimeFigureOut">
              <a:rPr lang="ru-RU" smtClean="0"/>
              <a:pPr/>
              <a:t>19.06.2018</a:t>
            </a:fld>
            <a:endParaRPr lang="ru-RU"/>
          </a:p>
        </p:txBody>
      </p:sp>
      <p:sp>
        <p:nvSpPr>
          <p:cNvPr id="4" name="Образ слайда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6117" y="4722694"/>
            <a:ext cx="5408930" cy="447413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33385AB2-BB69-4591-AAFA-471525A17BA3}" type="slidenum">
              <a:rPr lang="ru-RU" smtClean="0"/>
              <a:pPr/>
              <a:t>‹#›</a:t>
            </a:fld>
            <a:endParaRPr lang="ru-RU"/>
          </a:p>
        </p:txBody>
      </p:sp>
    </p:spTree>
    <p:extLst>
      <p:ext uri="{BB962C8B-B14F-4D97-AF65-F5344CB8AC3E}">
        <p14:creationId xmlns:p14="http://schemas.microsoft.com/office/powerpoint/2010/main" xmlns="" val="3255650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3385AB2-BB69-4591-AAFA-471525A17BA3}" type="slidenum">
              <a:rPr lang="ru-RU" smtClean="0"/>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5B7B0307-640E-43C6-BF2C-2052DD045F46}" type="datetime1">
              <a:rPr lang="ru-RU" smtClean="0"/>
              <a:pPr/>
              <a:t>19.06.2018</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044F637-B6AB-4669-906C-0505D49CB0CF}" type="datetime1">
              <a:rPr lang="ru-RU" smtClean="0"/>
              <a:pPr/>
              <a:t>19.06.2018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AC69A18-B3BE-4A1C-9186-AD7B71FA32FD}" type="datetime1">
              <a:rPr lang="ru-RU" smtClean="0"/>
              <a:pPr/>
              <a:t>19.06.2018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DCC100F-BE34-450B-A17D-C14727FC14EA}" type="datetime1">
              <a:rPr lang="ru-RU" smtClean="0"/>
              <a:pPr/>
              <a:t>19.06.2018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D551A4DA-2884-427C-A8A0-D7FF97CDF147}" type="datetime1">
              <a:rPr lang="ru-RU" smtClean="0"/>
              <a:pPr/>
              <a:t>19.06.2018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0D2003DB-ED9E-44DB-B088-1BC14D65F775}" type="datetime1">
              <a:rPr lang="ru-RU" smtClean="0"/>
              <a:pPr/>
              <a:t>19.06.2018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2A22E1B2-0393-4F91-AB50-26456185AA57}" type="datetime1">
              <a:rPr lang="ru-RU" smtClean="0"/>
              <a:pPr/>
              <a:t>19.06.2018</a:t>
            </a:fld>
            <a:endParaRPr lang="ru-RU"/>
          </a:p>
        </p:txBody>
      </p:sp>
      <p:sp>
        <p:nvSpPr>
          <p:cNvPr id="27" name="Номер слайда 26"/>
          <p:cNvSpPr>
            <a:spLocks noGrp="1"/>
          </p:cNvSpPr>
          <p:nvPr>
            <p:ph type="sldNum" sz="quarter" idx="11"/>
          </p:nvPr>
        </p:nvSpPr>
        <p:spPr/>
        <p:txBody>
          <a:bodyPr rtlCol="0"/>
          <a:lstStyle/>
          <a:p>
            <a:fld id="{725C68B6-61C2-468F-89AB-4B9F7531AA68}"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71E54793-7A3C-4A9A-8F01-12805CB8C93C}" type="datetime1">
              <a:rPr lang="ru-RU" smtClean="0"/>
              <a:pPr/>
              <a:t>19.06.2018</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24EA5C5-ADCF-49B1-B866-F86301DEE5CD}" type="datetime1">
              <a:rPr lang="ru-RU" smtClean="0"/>
              <a:pPr/>
              <a:t>19.06.2018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2FDF46BC-6FD7-4831-9EB8-9B65082C4B5F}" type="datetime1">
              <a:rPr lang="ru-RU" smtClean="0"/>
              <a:pPr/>
              <a:t>19.06.2018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07EED62-5F70-4865-B308-02E0B0ED8115}" type="datetime1">
              <a:rPr lang="ru-RU" smtClean="0"/>
              <a:pPr/>
              <a:t>19.06.2018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4A4C7F8-78B4-4B2D-9CA4-839C9E34CF29}" type="datetime1">
              <a:rPr lang="ru-RU" smtClean="0"/>
              <a:pPr/>
              <a:t>19.06.2018</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dvfu.ru/science/" TargetMode="External"/><Relationship Id="rId2" Type="http://schemas.openxmlformats.org/officeDocument/2006/relationships/hyperlink" Target="https://www.dvfu.ru/" TargetMode="External"/><Relationship Id="rId1" Type="http://schemas.openxmlformats.org/officeDocument/2006/relationships/slideLayout" Target="../slideLayouts/slideLayout2.xml"/><Relationship Id="rId6" Type="http://schemas.openxmlformats.org/officeDocument/2006/relationships/hyperlink" Target="https://www.dvfu.ru/science/preparation_of_scientific_and_pedagogical_staff/postgraduate/the-procedure-for-admission/" TargetMode="External"/><Relationship Id="rId5" Type="http://schemas.openxmlformats.org/officeDocument/2006/relationships/hyperlink" Target="https://www.dvfu.ru/science/preparation_of_scientific_and_pedagogical_staff/postgraduate/" TargetMode="External"/><Relationship Id="rId4" Type="http://schemas.openxmlformats.org/officeDocument/2006/relationships/hyperlink" Target="https://www.dvfu.ru/science/preparation_of_scientific_and_pedagogical_staff/"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mailto:opnpkdvfu@gmail.com" TargetMode="External"/><Relationship Id="rId2" Type="http://schemas.openxmlformats.org/officeDocument/2006/relationships/hyperlink" Target="mailto:opnpk@dvfu.ru"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vasilenko.vn@dvfu.ru" TargetMode="External"/><Relationship Id="rId2" Type="http://schemas.openxmlformats.org/officeDocument/2006/relationships/hyperlink" Target="mailto:krasitskayasg@gmail.com" TargetMode="External"/><Relationship Id="rId1" Type="http://schemas.openxmlformats.org/officeDocument/2006/relationships/slideLayout" Target="../slideLayouts/slideLayout7.xml"/><Relationship Id="rId4" Type="http://schemas.openxmlformats.org/officeDocument/2006/relationships/hyperlink" Target="mailto:gorovaia.ib@dvfu.ru"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mailto:makarova.ke@dvfu.ru" TargetMode="External"/><Relationship Id="rId2" Type="http://schemas.openxmlformats.org/officeDocument/2006/relationships/hyperlink" Target="mailto:zhevaeva.ag@dvfu.ru" TargetMode="External"/><Relationship Id="rId1" Type="http://schemas.openxmlformats.org/officeDocument/2006/relationships/slideLayout" Target="../slideLayouts/slideLayout7.xml"/><Relationship Id="rId4" Type="http://schemas.openxmlformats.org/officeDocument/2006/relationships/hyperlink" Target="mailto:asp.sem@dvfu.ru"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mailto:mushinskaia.nbo@dvfu.ru" TargetMode="External"/><Relationship Id="rId2" Type="http://schemas.openxmlformats.org/officeDocument/2006/relationships/hyperlink" Target="mailto:aus@dvfu.ru"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404664"/>
            <a:ext cx="8352928" cy="3456384"/>
          </a:xfrm>
        </p:spPr>
        <p:txBody>
          <a:bodyPr>
            <a:noAutofit/>
          </a:bodyPr>
          <a:lstStyle/>
          <a:p>
            <a:pPr algn="ctr"/>
            <a:r>
              <a:rPr lang="ru-RU" sz="4000" dirty="0" smtClean="0"/>
              <a:t>Организация приема в аспирантуру ДВФУ </a:t>
            </a:r>
            <a:br>
              <a:rPr lang="ru-RU" sz="4000" dirty="0" smtClean="0"/>
            </a:br>
            <a:r>
              <a:rPr lang="ru-RU" sz="4000" dirty="0" smtClean="0"/>
              <a:t>в 2018/19 учебном году</a:t>
            </a:r>
            <a:br>
              <a:rPr lang="ru-RU" sz="4000" dirty="0" smtClean="0"/>
            </a:br>
            <a:r>
              <a:rPr lang="ru-RU" sz="4000" dirty="0" smtClean="0"/>
              <a:t/>
            </a:r>
            <a:br>
              <a:rPr lang="ru-RU" sz="4000" dirty="0" smtClean="0"/>
            </a:br>
            <a:endParaRPr lang="ru-RU" sz="4000" dirty="0"/>
          </a:p>
        </p:txBody>
      </p:sp>
      <p:sp>
        <p:nvSpPr>
          <p:cNvPr id="3" name="Подзаголовок 2"/>
          <p:cNvSpPr>
            <a:spLocks noGrp="1"/>
          </p:cNvSpPr>
          <p:nvPr>
            <p:ph type="subTitle" idx="1"/>
          </p:nvPr>
        </p:nvSpPr>
        <p:spPr>
          <a:xfrm>
            <a:off x="467544" y="4437112"/>
            <a:ext cx="8208912" cy="2088232"/>
          </a:xfrm>
        </p:spPr>
        <p:txBody>
          <a:bodyPr>
            <a:normAutofit/>
          </a:bodyPr>
          <a:lstStyle/>
          <a:p>
            <a:r>
              <a:rPr lang="ru-RU" dirty="0"/>
              <a:t>Начальник </a:t>
            </a:r>
            <a:r>
              <a:rPr lang="ru-RU" dirty="0" smtClean="0"/>
              <a:t>отдела </a:t>
            </a:r>
            <a:r>
              <a:rPr lang="ru-RU" dirty="0"/>
              <a:t>аспирантуры, докторантуры и </a:t>
            </a:r>
            <a:r>
              <a:rPr lang="ru-RU" dirty="0" err="1"/>
              <a:t>PhD</a:t>
            </a:r>
            <a:r>
              <a:rPr lang="ru-RU" dirty="0"/>
              <a:t> </a:t>
            </a:r>
          </a:p>
          <a:p>
            <a:r>
              <a:rPr lang="ru-RU" dirty="0"/>
              <a:t>Департамента сопровождения научной деятельности ДВФУ</a:t>
            </a:r>
          </a:p>
          <a:p>
            <a:r>
              <a:rPr lang="ru-RU" dirty="0" smtClean="0"/>
              <a:t>кандидат исторических наук, доцент                                           Т.Н. Сверкунова</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1</a:t>
            </a:fld>
            <a:endParaRPr lang="ru-R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4704"/>
            <a:ext cx="8229600" cy="648072"/>
          </a:xfrm>
        </p:spPr>
        <p:txBody>
          <a:bodyPr>
            <a:normAutofit fontScale="90000"/>
          </a:bodyPr>
          <a:lstStyle/>
          <a:p>
            <a:pPr algn="ctr"/>
            <a:r>
              <a:rPr lang="ru-RU" dirty="0" smtClean="0"/>
              <a:t>Права аспирантов</a:t>
            </a:r>
            <a:endParaRPr lang="ru-RU" dirty="0"/>
          </a:p>
        </p:txBody>
      </p:sp>
      <p:sp>
        <p:nvSpPr>
          <p:cNvPr id="3" name="Содержимое 2"/>
          <p:cNvSpPr>
            <a:spLocks noGrp="1"/>
          </p:cNvSpPr>
          <p:nvPr>
            <p:ph idx="1"/>
          </p:nvPr>
        </p:nvSpPr>
        <p:spPr>
          <a:xfrm>
            <a:off x="251520" y="1556792"/>
            <a:ext cx="8640960" cy="5017744"/>
          </a:xfrm>
        </p:spPr>
        <p:txBody>
          <a:bodyPr>
            <a:normAutofit fontScale="47500" lnSpcReduction="20000"/>
          </a:bodyPr>
          <a:lstStyle/>
          <a:p>
            <a:pPr algn="just">
              <a:buFont typeface="Arial" pitchFamily="34" charset="0"/>
              <a:buChar char="•"/>
            </a:pPr>
            <a:r>
              <a:rPr lang="ru-RU" sz="4400" dirty="0" smtClean="0">
                <a:cs typeface="Arial" pitchFamily="34" charset="0"/>
              </a:rPr>
              <a:t>аспиранты, обучающиеся по очной форме за счет бюджета, получают стипендию;</a:t>
            </a:r>
          </a:p>
          <a:p>
            <a:pPr algn="just">
              <a:buFont typeface="Arial" pitchFamily="34" charset="0"/>
              <a:buChar char="•"/>
            </a:pPr>
            <a:r>
              <a:rPr lang="ru-RU" sz="4400" dirty="0" smtClean="0">
                <a:cs typeface="Arial" pitchFamily="34" charset="0"/>
              </a:rPr>
              <a:t>аспирантам, обучающимся по очной форме, предоставляются ежегодные каникулы продолжительностью не менее 6 недель;</a:t>
            </a:r>
          </a:p>
          <a:p>
            <a:pPr algn="just">
              <a:buFont typeface="Arial" pitchFamily="34" charset="0"/>
              <a:buChar char="•"/>
            </a:pPr>
            <a:r>
              <a:rPr lang="ru-RU" sz="4400" dirty="0" smtClean="0">
                <a:cs typeface="Arial" pitchFamily="34" charset="0"/>
              </a:rPr>
              <a:t>аспиранты, обучающиеся по заочной форме, имеют право на ежегодные дополнительные отпуска по месту работы продолжительностью 30 календарных дней с сохранением средней заработной платы;</a:t>
            </a:r>
          </a:p>
          <a:p>
            <a:pPr algn="just">
              <a:buFont typeface="Arial" pitchFamily="34" charset="0"/>
              <a:buChar char="•"/>
            </a:pPr>
            <a:r>
              <a:rPr lang="ru-RU" sz="4400" dirty="0" smtClean="0">
                <a:cs typeface="Arial" pitchFamily="34" charset="0"/>
              </a:rPr>
              <a:t>аспиранты бесплатно пользуются оборудованием, лабораториями, учебно-методическими кабинетами, библиотеками;</a:t>
            </a:r>
          </a:p>
          <a:p>
            <a:pPr algn="just">
              <a:buFont typeface="Arial" pitchFamily="34" charset="0"/>
              <a:buChar char="•"/>
            </a:pPr>
            <a:r>
              <a:rPr lang="ru-RU" sz="4400" dirty="0" smtClean="0">
                <a:cs typeface="Arial" pitchFamily="34" charset="0"/>
              </a:rPr>
              <a:t>аспиранты, обучающиеся по очной форме, имеют право участвовать в конкурсе на получение дополнительных стипендий;</a:t>
            </a:r>
          </a:p>
          <a:p>
            <a:pPr algn="just">
              <a:buFont typeface="Arial" pitchFamily="34" charset="0"/>
              <a:buChar char="•"/>
            </a:pPr>
            <a:r>
              <a:rPr lang="ru-RU" sz="4400" dirty="0" smtClean="0">
                <a:cs typeface="Arial" pitchFamily="34" charset="0"/>
              </a:rPr>
              <a:t>иногородние аспиранты очной формы обучения обеспечиваются общежитием;</a:t>
            </a:r>
          </a:p>
          <a:p>
            <a:pPr algn="just">
              <a:buFont typeface="Arial" pitchFamily="34" charset="0"/>
              <a:buChar char="•"/>
            </a:pPr>
            <a:r>
              <a:rPr lang="ru-RU" sz="4400" dirty="0" smtClean="0">
                <a:cs typeface="Arial" pitchFamily="34" charset="0"/>
              </a:rPr>
              <a:t>аспиранты, обучающиеся по очной форме по аккредитованным направлениям подготовки, имеют отсрочку от армии.</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10</a:t>
            </a:fld>
            <a:endParaRPr 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571480"/>
            <a:ext cx="8712968" cy="769288"/>
          </a:xfrm>
        </p:spPr>
        <p:txBody>
          <a:bodyPr>
            <a:normAutofit fontScale="90000"/>
          </a:bodyPr>
          <a:lstStyle/>
          <a:p>
            <a:pPr algn="ctr"/>
            <a:r>
              <a:rPr lang="ru-RU" sz="2400" b="1" dirty="0" smtClean="0"/>
              <a:t>План приёма в аспирантуру ДВФУ в 2018 году</a:t>
            </a:r>
            <a:br>
              <a:rPr lang="ru-RU" sz="2400" b="1" dirty="0" smtClean="0"/>
            </a:br>
            <a:r>
              <a:rPr lang="ru-RU" sz="2400" b="1" dirty="0" smtClean="0"/>
              <a:t>(очная форма обучения, бюджетная основа)</a:t>
            </a:r>
            <a:endParaRPr lang="ru-RU" sz="2400" dirty="0"/>
          </a:p>
        </p:txBody>
      </p:sp>
      <p:sp>
        <p:nvSpPr>
          <p:cNvPr id="3" name="Содержимое 2"/>
          <p:cNvSpPr>
            <a:spLocks noGrp="1"/>
          </p:cNvSpPr>
          <p:nvPr>
            <p:ph idx="1"/>
          </p:nvPr>
        </p:nvSpPr>
        <p:spPr>
          <a:xfrm>
            <a:off x="323528" y="1340768"/>
            <a:ext cx="8363272" cy="5233768"/>
          </a:xfrm>
        </p:spPr>
        <p:txBody>
          <a:bodyPr>
            <a:normAutofit fontScale="92500" lnSpcReduction="10000"/>
          </a:bodyPr>
          <a:lstStyle/>
          <a:p>
            <a:r>
              <a:rPr lang="ru-RU" sz="2400" dirty="0" smtClean="0"/>
              <a:t>Математика и механика - </a:t>
            </a:r>
            <a:r>
              <a:rPr lang="ru-RU" sz="2400" b="1" dirty="0" smtClean="0"/>
              <a:t>2</a:t>
            </a:r>
          </a:p>
          <a:p>
            <a:r>
              <a:rPr lang="ru-RU" sz="2400" dirty="0" smtClean="0"/>
              <a:t>Компьютерные и информационные науки - </a:t>
            </a:r>
            <a:r>
              <a:rPr lang="ru-RU" sz="2400" b="1" dirty="0" smtClean="0"/>
              <a:t>1</a:t>
            </a:r>
          </a:p>
          <a:p>
            <a:r>
              <a:rPr lang="ru-RU" sz="2400" dirty="0" smtClean="0"/>
              <a:t>Физика и астрономия - </a:t>
            </a:r>
            <a:r>
              <a:rPr lang="ru-RU" sz="2400" b="1" dirty="0" smtClean="0"/>
              <a:t>9</a:t>
            </a:r>
          </a:p>
          <a:p>
            <a:r>
              <a:rPr lang="ru-RU" sz="2400" dirty="0" smtClean="0"/>
              <a:t>Химические науки - </a:t>
            </a:r>
            <a:r>
              <a:rPr lang="ru-RU" sz="2400" b="1" dirty="0" smtClean="0"/>
              <a:t>3</a:t>
            </a:r>
          </a:p>
          <a:p>
            <a:r>
              <a:rPr lang="ru-RU" sz="2400" dirty="0" smtClean="0"/>
              <a:t>Науки о земле  - </a:t>
            </a:r>
            <a:r>
              <a:rPr lang="ru-RU" sz="2400" b="1" dirty="0" smtClean="0"/>
              <a:t>6</a:t>
            </a:r>
          </a:p>
          <a:p>
            <a:r>
              <a:rPr lang="ru-RU" sz="2400" dirty="0" smtClean="0"/>
              <a:t>Биологические науки - </a:t>
            </a:r>
            <a:r>
              <a:rPr lang="ru-RU" sz="2400" b="1" dirty="0" smtClean="0"/>
              <a:t>9</a:t>
            </a:r>
          </a:p>
          <a:p>
            <a:r>
              <a:rPr lang="ru-RU" sz="2400" dirty="0" smtClean="0"/>
              <a:t>Архитектура - </a:t>
            </a:r>
            <a:r>
              <a:rPr lang="ru-RU" sz="2400" b="1" dirty="0" smtClean="0"/>
              <a:t>1</a:t>
            </a:r>
          </a:p>
          <a:p>
            <a:r>
              <a:rPr lang="ru-RU" sz="2400" dirty="0" smtClean="0"/>
              <a:t>Техника и технологии строительства - </a:t>
            </a:r>
            <a:r>
              <a:rPr lang="ru-RU" sz="2400" b="1" dirty="0" smtClean="0"/>
              <a:t>7</a:t>
            </a:r>
          </a:p>
          <a:p>
            <a:r>
              <a:rPr lang="ru-RU" sz="2400" dirty="0" smtClean="0"/>
              <a:t>Информатика и вычислительная техника - </a:t>
            </a:r>
            <a:r>
              <a:rPr lang="ru-RU" sz="2400" b="1" dirty="0" smtClean="0"/>
              <a:t>12</a:t>
            </a:r>
          </a:p>
          <a:p>
            <a:r>
              <a:rPr lang="ru-RU" sz="2400" dirty="0" err="1" smtClean="0"/>
              <a:t>Электро</a:t>
            </a:r>
            <a:r>
              <a:rPr lang="ru-RU" sz="2400" dirty="0" smtClean="0"/>
              <a:t>- и теплотехника – </a:t>
            </a:r>
            <a:r>
              <a:rPr lang="ru-RU" sz="2400" b="1" dirty="0" smtClean="0"/>
              <a:t>3</a:t>
            </a:r>
          </a:p>
          <a:p>
            <a:r>
              <a:rPr lang="ru-RU" sz="2400" dirty="0" smtClean="0"/>
              <a:t>Машиностроение – </a:t>
            </a:r>
            <a:r>
              <a:rPr lang="ru-RU" sz="2400" b="1" dirty="0" smtClean="0"/>
              <a:t>2</a:t>
            </a:r>
          </a:p>
          <a:p>
            <a:r>
              <a:rPr lang="ru-RU" sz="2400" dirty="0" smtClean="0"/>
              <a:t>Химическая технология - </a:t>
            </a:r>
            <a:r>
              <a:rPr lang="ru-RU" sz="2400" b="1" dirty="0" smtClean="0"/>
              <a:t>1</a:t>
            </a:r>
          </a:p>
          <a:p>
            <a:r>
              <a:rPr lang="ru-RU" sz="2400" dirty="0" smtClean="0"/>
              <a:t>Промышленная экология и биотехнологии - </a:t>
            </a:r>
            <a:r>
              <a:rPr lang="ru-RU" sz="2400" b="1" dirty="0" smtClean="0"/>
              <a:t>10</a:t>
            </a:r>
          </a:p>
          <a:p>
            <a:r>
              <a:rPr lang="ru-RU" sz="2400" dirty="0" err="1" smtClean="0"/>
              <a:t>Техносферная</a:t>
            </a:r>
            <a:r>
              <a:rPr lang="ru-RU" sz="2400" dirty="0" smtClean="0"/>
              <a:t> безопасность – </a:t>
            </a:r>
            <a:r>
              <a:rPr lang="ru-RU" sz="2400" b="1" dirty="0" smtClean="0"/>
              <a:t>1</a:t>
            </a:r>
            <a:r>
              <a:rPr lang="ru-RU" sz="2400" dirty="0" smtClean="0"/>
              <a:t> </a:t>
            </a:r>
          </a:p>
          <a:p>
            <a:r>
              <a:rPr lang="ru-RU" sz="2400" dirty="0" smtClean="0"/>
              <a:t>Геология, разведка и разработка полезных ископаемых – </a:t>
            </a:r>
            <a:r>
              <a:rPr lang="ru-RU" sz="2400" b="1" dirty="0" smtClean="0"/>
              <a:t>1</a:t>
            </a:r>
          </a:p>
          <a:p>
            <a:endParaRPr lang="ru-RU" sz="2400" b="1" dirty="0" smtClean="0"/>
          </a:p>
        </p:txBody>
      </p:sp>
      <p:sp>
        <p:nvSpPr>
          <p:cNvPr id="4" name="Номер слайда 3"/>
          <p:cNvSpPr>
            <a:spLocks noGrp="1"/>
          </p:cNvSpPr>
          <p:nvPr>
            <p:ph type="sldNum" sz="quarter" idx="12"/>
          </p:nvPr>
        </p:nvSpPr>
        <p:spPr/>
        <p:txBody>
          <a:bodyPr/>
          <a:lstStyle/>
          <a:p>
            <a:fld id="{725C68B6-61C2-468F-89AB-4B9F7531AA68}" type="slidenum">
              <a:rPr lang="ru-RU" smtClean="0"/>
              <a:pPr/>
              <a:t>11</a:t>
            </a:fld>
            <a:endParaRPr lang="ru-RU"/>
          </a:p>
        </p:txBody>
      </p:sp>
      <p:sp>
        <p:nvSpPr>
          <p:cNvPr id="6" name="Прямоугольник 5"/>
          <p:cNvSpPr/>
          <p:nvPr/>
        </p:nvSpPr>
        <p:spPr>
          <a:xfrm>
            <a:off x="323528" y="692696"/>
            <a:ext cx="8143932" cy="923330"/>
          </a:xfrm>
          <a:prstGeom prst="rect">
            <a:avLst/>
          </a:prstGeom>
        </p:spPr>
        <p:txBody>
          <a:bodyPr wrap="square">
            <a:spAutoFit/>
          </a:bodyPr>
          <a:lstStyle/>
          <a:p>
            <a:pPr algn="ctr"/>
            <a:r>
              <a:rPr lang="ru-RU" b="1" dirty="0" smtClean="0">
                <a:solidFill>
                  <a:srgbClr val="000000"/>
                </a:solidFill>
                <a:latin typeface="Arial" pitchFamily="34" charset="0"/>
                <a:ea typeface="Times New Roman" pitchFamily="18" charset="0"/>
                <a:cs typeface="Arial" pitchFamily="34" charset="0"/>
              </a:rPr>
              <a:t> </a:t>
            </a:r>
          </a:p>
          <a:p>
            <a:pPr algn="ctr"/>
            <a:endParaRPr lang="ru-RU" b="1" dirty="0" smtClean="0">
              <a:solidFill>
                <a:srgbClr val="000000"/>
              </a:solidFill>
              <a:latin typeface="Arial" pitchFamily="34" charset="0"/>
              <a:ea typeface="Times New Roman" pitchFamily="18" charset="0"/>
              <a:cs typeface="Arial" pitchFamily="34" charset="0"/>
            </a:endParaRPr>
          </a:p>
          <a:p>
            <a:pPr algn="ct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12</a:t>
            </a:fld>
            <a:endParaRPr lang="ru-RU"/>
          </a:p>
        </p:txBody>
      </p:sp>
      <p:sp>
        <p:nvSpPr>
          <p:cNvPr id="3" name="Прямоугольник 2"/>
          <p:cNvSpPr/>
          <p:nvPr/>
        </p:nvSpPr>
        <p:spPr>
          <a:xfrm>
            <a:off x="467544" y="764705"/>
            <a:ext cx="8352928" cy="5324535"/>
          </a:xfrm>
          <a:prstGeom prst="rect">
            <a:avLst/>
          </a:prstGeom>
        </p:spPr>
        <p:txBody>
          <a:bodyPr wrap="square">
            <a:spAutoFit/>
          </a:bodyPr>
          <a:lstStyle/>
          <a:p>
            <a:pPr>
              <a:buFont typeface="Arial" panose="020B0604020202020204" pitchFamily="34" charset="0"/>
              <a:buChar char="•"/>
            </a:pPr>
            <a:r>
              <a:rPr lang="ru-RU" sz="2000" dirty="0"/>
              <a:t>Технологии материалов – </a:t>
            </a:r>
            <a:r>
              <a:rPr lang="ru-RU" sz="2000" b="1" dirty="0" smtClean="0"/>
              <a:t>2</a:t>
            </a:r>
            <a:endParaRPr lang="ru-RU" sz="2000" b="1" dirty="0"/>
          </a:p>
          <a:p>
            <a:pPr>
              <a:buFont typeface="Arial" panose="020B0604020202020204" pitchFamily="34" charset="0"/>
              <a:buChar char="•"/>
            </a:pPr>
            <a:r>
              <a:rPr lang="ru-RU" sz="2000" dirty="0"/>
              <a:t>Техника и технологии кораблестроения и водного транспорта - </a:t>
            </a:r>
            <a:r>
              <a:rPr lang="ru-RU" sz="2000" b="1" dirty="0" smtClean="0"/>
              <a:t>5</a:t>
            </a:r>
            <a:endParaRPr lang="ru-RU" sz="2000" b="1" dirty="0"/>
          </a:p>
          <a:p>
            <a:pPr>
              <a:buFont typeface="Arial" panose="020B0604020202020204" pitchFamily="34" charset="0"/>
              <a:buChar char="•"/>
            </a:pPr>
            <a:r>
              <a:rPr lang="ru-RU" sz="2000" dirty="0" smtClean="0"/>
              <a:t>Управление в технических системах - </a:t>
            </a:r>
            <a:r>
              <a:rPr lang="ru-RU" sz="2000" b="1" dirty="0" smtClean="0"/>
              <a:t>2</a:t>
            </a:r>
          </a:p>
          <a:p>
            <a:pPr>
              <a:buFont typeface="Arial" panose="020B0604020202020204" pitchFamily="34" charset="0"/>
              <a:buChar char="•"/>
            </a:pPr>
            <a:r>
              <a:rPr lang="ru-RU" sz="2000" dirty="0" smtClean="0"/>
              <a:t>Фундаментальная медицина – </a:t>
            </a:r>
            <a:r>
              <a:rPr lang="ru-RU" sz="2000" b="1" dirty="0" smtClean="0"/>
              <a:t>2</a:t>
            </a:r>
          </a:p>
          <a:p>
            <a:pPr>
              <a:buFont typeface="Arial" panose="020B0604020202020204" pitchFamily="34" charset="0"/>
              <a:buChar char="•"/>
            </a:pPr>
            <a:r>
              <a:rPr lang="ru-RU" sz="2000" dirty="0" smtClean="0"/>
              <a:t>Клиническая медицина </a:t>
            </a:r>
            <a:r>
              <a:rPr lang="ru-RU" sz="2000" b="1" dirty="0" smtClean="0"/>
              <a:t>- 3</a:t>
            </a:r>
          </a:p>
          <a:p>
            <a:pPr>
              <a:buFont typeface="Arial" panose="020B0604020202020204" pitchFamily="34" charset="0"/>
              <a:buChar char="•"/>
            </a:pPr>
            <a:r>
              <a:rPr lang="ru-RU" sz="2000" dirty="0" smtClean="0"/>
              <a:t>Медико-профилактическое дело – </a:t>
            </a:r>
            <a:r>
              <a:rPr lang="ru-RU" sz="2000" b="1" dirty="0" smtClean="0"/>
              <a:t>2</a:t>
            </a:r>
          </a:p>
          <a:p>
            <a:pPr>
              <a:buFont typeface="Arial" panose="020B0604020202020204" pitchFamily="34" charset="0"/>
              <a:buChar char="•"/>
            </a:pPr>
            <a:r>
              <a:rPr lang="ru-RU" sz="2000" dirty="0" smtClean="0"/>
              <a:t>Психологические науки </a:t>
            </a:r>
            <a:r>
              <a:rPr lang="ru-RU" sz="2000" b="1" dirty="0" smtClean="0"/>
              <a:t>- 1</a:t>
            </a:r>
          </a:p>
          <a:p>
            <a:pPr>
              <a:buFont typeface="Arial" panose="020B0604020202020204" pitchFamily="34" charset="0"/>
              <a:buChar char="•"/>
            </a:pPr>
            <a:r>
              <a:rPr lang="ru-RU" sz="2000" dirty="0" smtClean="0"/>
              <a:t>Экономика - </a:t>
            </a:r>
            <a:r>
              <a:rPr lang="ru-RU" sz="2000" b="1" dirty="0" smtClean="0"/>
              <a:t>4</a:t>
            </a:r>
          </a:p>
          <a:p>
            <a:pPr>
              <a:buFont typeface="Arial" panose="020B0604020202020204" pitchFamily="34" charset="0"/>
              <a:buChar char="•"/>
            </a:pPr>
            <a:r>
              <a:rPr lang="ru-RU" sz="2000" dirty="0" smtClean="0"/>
              <a:t>Социологические науки - </a:t>
            </a:r>
            <a:r>
              <a:rPr lang="ru-RU" sz="2000" b="1" dirty="0" smtClean="0"/>
              <a:t>0</a:t>
            </a:r>
          </a:p>
          <a:p>
            <a:pPr>
              <a:buFont typeface="Arial" panose="020B0604020202020204" pitchFamily="34" charset="0"/>
              <a:buChar char="•"/>
            </a:pPr>
            <a:r>
              <a:rPr lang="ru-RU" sz="2000" dirty="0" smtClean="0"/>
              <a:t>Юриспруденция - </a:t>
            </a:r>
            <a:r>
              <a:rPr lang="ru-RU" sz="2000" b="1" dirty="0" smtClean="0"/>
              <a:t>0</a:t>
            </a:r>
          </a:p>
          <a:p>
            <a:pPr>
              <a:buFont typeface="Arial" panose="020B0604020202020204" pitchFamily="34" charset="0"/>
              <a:buChar char="•"/>
            </a:pPr>
            <a:r>
              <a:rPr lang="ru-RU" sz="2000" dirty="0" smtClean="0"/>
              <a:t>Политические науки и регионоведение - </a:t>
            </a:r>
            <a:r>
              <a:rPr lang="ru-RU" sz="2000" b="1" dirty="0" smtClean="0"/>
              <a:t>0</a:t>
            </a:r>
          </a:p>
          <a:p>
            <a:pPr>
              <a:buFont typeface="Arial" panose="020B0604020202020204" pitchFamily="34" charset="0"/>
              <a:buChar char="•"/>
            </a:pPr>
            <a:r>
              <a:rPr lang="ru-RU" sz="2000" dirty="0" smtClean="0"/>
              <a:t>Образование и педагогические науки - </a:t>
            </a:r>
            <a:r>
              <a:rPr lang="ru-RU" sz="2000" b="1" dirty="0" smtClean="0"/>
              <a:t>4</a:t>
            </a:r>
          </a:p>
          <a:p>
            <a:pPr>
              <a:buFont typeface="Arial" panose="020B0604020202020204" pitchFamily="34" charset="0"/>
              <a:buChar char="•"/>
            </a:pPr>
            <a:r>
              <a:rPr lang="ru-RU" sz="2000" dirty="0" smtClean="0"/>
              <a:t>Языкознание и литературоведение - </a:t>
            </a:r>
            <a:r>
              <a:rPr lang="ru-RU" sz="2000" b="1" dirty="0" smtClean="0"/>
              <a:t>5</a:t>
            </a:r>
          </a:p>
          <a:p>
            <a:pPr>
              <a:buFont typeface="Arial" panose="020B0604020202020204" pitchFamily="34" charset="0"/>
              <a:buChar char="•"/>
            </a:pPr>
            <a:r>
              <a:rPr lang="ru-RU" sz="2000" dirty="0" smtClean="0"/>
              <a:t>Исторические науки и археология - </a:t>
            </a:r>
            <a:r>
              <a:rPr lang="ru-RU" sz="2000" b="1" dirty="0" smtClean="0"/>
              <a:t>5</a:t>
            </a:r>
          </a:p>
          <a:p>
            <a:pPr>
              <a:buFont typeface="Arial" panose="020B0604020202020204" pitchFamily="34" charset="0"/>
              <a:buChar char="•"/>
            </a:pPr>
            <a:r>
              <a:rPr lang="ru-RU" sz="2000" dirty="0" smtClean="0"/>
              <a:t>Философия, этика и религиоведение - </a:t>
            </a:r>
            <a:r>
              <a:rPr lang="ru-RU" sz="2000" b="1" dirty="0" smtClean="0"/>
              <a:t>2</a:t>
            </a:r>
          </a:p>
          <a:p>
            <a:pPr>
              <a:buFont typeface="Arial" panose="020B0604020202020204" pitchFamily="34" charset="0"/>
              <a:buChar char="•"/>
            </a:pPr>
            <a:r>
              <a:rPr lang="ru-RU" sz="2000" dirty="0" smtClean="0"/>
              <a:t>Искусствоведение - </a:t>
            </a:r>
            <a:r>
              <a:rPr lang="ru-RU" sz="2000" b="1" dirty="0" smtClean="0"/>
              <a:t>3</a:t>
            </a:r>
          </a:p>
          <a:p>
            <a:pPr>
              <a:buFont typeface="Arial" panose="020B0604020202020204" pitchFamily="34" charset="0"/>
              <a:buChar char="•"/>
            </a:pPr>
            <a:r>
              <a:rPr lang="ru-RU" sz="2000" dirty="0" smtClean="0"/>
              <a:t>Культурология - </a:t>
            </a:r>
            <a:r>
              <a:rPr lang="ru-RU" sz="2000" b="1" dirty="0" smtClean="0"/>
              <a:t>1</a:t>
            </a:r>
            <a:endParaRPr lang="ru-RU" sz="20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4704"/>
            <a:ext cx="8229600" cy="864096"/>
          </a:xfrm>
        </p:spPr>
        <p:txBody>
          <a:bodyPr>
            <a:normAutofit/>
          </a:bodyPr>
          <a:lstStyle/>
          <a:p>
            <a:r>
              <a:rPr lang="ru-RU" sz="3400" dirty="0" smtClean="0"/>
              <a:t>Поступление в аспирантуру в 2018 году</a:t>
            </a:r>
            <a:endParaRPr lang="ru-RU" sz="3400" dirty="0"/>
          </a:p>
        </p:txBody>
      </p:sp>
      <p:sp>
        <p:nvSpPr>
          <p:cNvPr id="3" name="Содержимое 2"/>
          <p:cNvSpPr>
            <a:spLocks noGrp="1"/>
          </p:cNvSpPr>
          <p:nvPr>
            <p:ph idx="1"/>
          </p:nvPr>
        </p:nvSpPr>
        <p:spPr>
          <a:xfrm>
            <a:off x="251520" y="1628800"/>
            <a:ext cx="8712968" cy="4945736"/>
          </a:xfrm>
        </p:spPr>
        <p:txBody>
          <a:bodyPr>
            <a:normAutofit fontScale="62500" lnSpcReduction="20000"/>
          </a:bodyPr>
          <a:lstStyle/>
          <a:p>
            <a:r>
              <a:rPr lang="ru-RU" sz="2900" b="1" dirty="0" smtClean="0"/>
              <a:t>Прием документов</a:t>
            </a:r>
            <a:endParaRPr lang="ru-RU" sz="2900" dirty="0" smtClean="0"/>
          </a:p>
          <a:p>
            <a:pPr>
              <a:buNone/>
            </a:pPr>
            <a:r>
              <a:rPr lang="ru-RU" sz="2900" dirty="0" smtClean="0"/>
              <a:t>18 июня 2018 г. - 20 июля 2018 г.</a:t>
            </a:r>
          </a:p>
          <a:p>
            <a:pPr>
              <a:buNone/>
            </a:pPr>
            <a:endParaRPr lang="ru-RU" sz="2900" dirty="0" smtClean="0"/>
          </a:p>
          <a:p>
            <a:r>
              <a:rPr lang="ru-RU" sz="2900" b="1" dirty="0" smtClean="0"/>
              <a:t>Вступительные испытания</a:t>
            </a:r>
            <a:endParaRPr lang="ru-RU" sz="2900" dirty="0" smtClean="0"/>
          </a:p>
          <a:p>
            <a:pPr>
              <a:buNone/>
            </a:pPr>
            <a:r>
              <a:rPr lang="ru-RU" sz="2900" dirty="0" smtClean="0"/>
              <a:t>25 июля 2018 г. - 04 августа 2018 г.</a:t>
            </a:r>
          </a:p>
          <a:p>
            <a:pPr>
              <a:buNone/>
            </a:pPr>
            <a:endParaRPr lang="ru-RU" sz="2900" dirty="0" smtClean="0"/>
          </a:p>
          <a:p>
            <a:r>
              <a:rPr lang="ru-RU" sz="2900" b="1" dirty="0" smtClean="0"/>
              <a:t>Зачисление:</a:t>
            </a:r>
            <a:endParaRPr lang="ru-RU" sz="2900" dirty="0" smtClean="0"/>
          </a:p>
          <a:p>
            <a:pPr>
              <a:buNone/>
            </a:pPr>
            <a:r>
              <a:rPr lang="ru-RU" sz="2900" dirty="0" smtClean="0"/>
              <a:t>- в рамках контрольных цифр приема</a:t>
            </a:r>
          </a:p>
          <a:p>
            <a:pPr>
              <a:buNone/>
            </a:pPr>
            <a:r>
              <a:rPr lang="ru-RU" sz="2900" dirty="0" smtClean="0"/>
              <a:t>06 августа 2018 г. - 09 августа 2018 г.</a:t>
            </a:r>
          </a:p>
          <a:p>
            <a:pPr>
              <a:buNone/>
            </a:pPr>
            <a:r>
              <a:rPr lang="ru-RU" sz="2900" dirty="0" smtClean="0"/>
              <a:t>- по договорам об оказании платных образовательных услуг</a:t>
            </a:r>
          </a:p>
          <a:p>
            <a:pPr>
              <a:buNone/>
            </a:pPr>
            <a:r>
              <a:rPr lang="ru-RU" sz="2900" dirty="0" smtClean="0"/>
              <a:t>07 августа 2018 г. - 10 августа 2018 г.</a:t>
            </a:r>
          </a:p>
          <a:p>
            <a:pPr>
              <a:buNone/>
            </a:pPr>
            <a:endParaRPr lang="ru-RU" sz="2900" dirty="0" smtClean="0"/>
          </a:p>
          <a:p>
            <a:r>
              <a:rPr lang="ru-RU" sz="2900" b="1" dirty="0" smtClean="0"/>
              <a:t>Последний срок предоставления дипломов для поступающих в рамках контрольных цифр приема</a:t>
            </a:r>
          </a:p>
          <a:p>
            <a:pPr>
              <a:buNone/>
            </a:pPr>
            <a:r>
              <a:rPr lang="ru-RU" sz="2900" dirty="0" smtClean="0"/>
              <a:t>08 августа 2018 г.</a:t>
            </a:r>
          </a:p>
          <a:p>
            <a:pPr>
              <a:buFont typeface="Arial" panose="020B0604020202020204" pitchFamily="34" charset="0"/>
              <a:buChar char="•"/>
            </a:pPr>
            <a:r>
              <a:rPr lang="ru-RU" sz="2900" b="1" dirty="0"/>
              <a:t>Последний </a:t>
            </a:r>
            <a:r>
              <a:rPr lang="ru-RU" sz="2900" b="1" dirty="0" smtClean="0"/>
              <a:t>срок подписания договора об оказании платных образовательных услуг</a:t>
            </a:r>
          </a:p>
          <a:p>
            <a:pPr>
              <a:buNone/>
            </a:pPr>
            <a:r>
              <a:rPr lang="ru-RU" sz="2900" dirty="0" smtClean="0"/>
              <a:t>09 августа 2018 г.</a:t>
            </a:r>
          </a:p>
          <a:p>
            <a:pPr>
              <a:buNone/>
            </a:pPr>
            <a:endParaRPr lang="ru-RU" dirty="0" smtClean="0"/>
          </a:p>
        </p:txBody>
      </p:sp>
      <p:sp>
        <p:nvSpPr>
          <p:cNvPr id="4" name="Номер слайда 3"/>
          <p:cNvSpPr>
            <a:spLocks noGrp="1"/>
          </p:cNvSpPr>
          <p:nvPr>
            <p:ph type="sldNum" sz="quarter" idx="12"/>
          </p:nvPr>
        </p:nvSpPr>
        <p:spPr/>
        <p:txBody>
          <a:bodyPr/>
          <a:lstStyle/>
          <a:p>
            <a:fld id="{725C68B6-61C2-468F-89AB-4B9F7531AA68}" type="slidenum">
              <a:rPr lang="ru-RU" smtClean="0"/>
              <a:pPr/>
              <a:t>13</a:t>
            </a:fld>
            <a:endParaRPr lang="ru-RU"/>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792088"/>
          </a:xfrm>
        </p:spPr>
        <p:txBody>
          <a:bodyPr/>
          <a:lstStyle/>
          <a:p>
            <a:pPr algn="ctr"/>
            <a:r>
              <a:rPr lang="ru-RU" dirty="0" smtClean="0"/>
              <a:t>Перечень документов</a:t>
            </a:r>
            <a:endParaRPr lang="ru-RU" dirty="0"/>
          </a:p>
        </p:txBody>
      </p:sp>
      <p:sp>
        <p:nvSpPr>
          <p:cNvPr id="3" name="Содержимое 2"/>
          <p:cNvSpPr>
            <a:spLocks noGrp="1"/>
          </p:cNvSpPr>
          <p:nvPr>
            <p:ph idx="1"/>
          </p:nvPr>
        </p:nvSpPr>
        <p:spPr>
          <a:xfrm>
            <a:off x="251520" y="1484784"/>
            <a:ext cx="8712968" cy="5089752"/>
          </a:xfrm>
        </p:spPr>
        <p:txBody>
          <a:bodyPr>
            <a:normAutofit fontScale="70000" lnSpcReduction="20000"/>
          </a:bodyPr>
          <a:lstStyle/>
          <a:p>
            <a:r>
              <a:rPr lang="ru-RU" dirty="0" smtClean="0"/>
              <a:t>Заявление;</a:t>
            </a:r>
          </a:p>
          <a:p>
            <a:r>
              <a:rPr lang="ru-RU" dirty="0" smtClean="0"/>
              <a:t>Документ (документы), удостоверяющий личность и гражданство поступающего;</a:t>
            </a:r>
          </a:p>
          <a:p>
            <a:r>
              <a:rPr lang="ru-RU" dirty="0" smtClean="0"/>
              <a:t>Диплом специалиста или магистра (вместо </a:t>
            </a:r>
            <a:r>
              <a:rPr lang="ru-RU" dirty="0"/>
              <a:t>указанного документа </a:t>
            </a:r>
            <a:r>
              <a:rPr lang="ru-RU" dirty="0" smtClean="0"/>
              <a:t>можно предоставить справку </a:t>
            </a:r>
            <a:r>
              <a:rPr lang="ru-RU" dirty="0"/>
              <a:t>об обучении </a:t>
            </a:r>
            <a:r>
              <a:rPr lang="ru-RU" dirty="0" smtClean="0"/>
              <a:t>или периоде обучения, </a:t>
            </a:r>
            <a:r>
              <a:rPr lang="ru-RU" dirty="0"/>
              <a:t>при этом </a:t>
            </a:r>
            <a:r>
              <a:rPr lang="ru-RU" dirty="0" smtClean="0"/>
              <a:t>в </a:t>
            </a:r>
            <a:r>
              <a:rPr lang="ru-RU" dirty="0"/>
              <a:t>заявлении о приеме </a:t>
            </a:r>
            <a:r>
              <a:rPr lang="ru-RU" dirty="0" smtClean="0"/>
              <a:t>указывается обязательство </a:t>
            </a:r>
            <a:r>
              <a:rPr lang="ru-RU" dirty="0"/>
              <a:t>представить </a:t>
            </a:r>
            <a:r>
              <a:rPr lang="ru-RU" dirty="0" smtClean="0"/>
              <a:t>диплом </a:t>
            </a:r>
            <a:r>
              <a:rPr lang="ru-RU" dirty="0"/>
              <a:t>не позднее дня завершения приема </a:t>
            </a:r>
            <a:r>
              <a:rPr lang="ru-RU" dirty="0" smtClean="0"/>
              <a:t>дипломов);</a:t>
            </a:r>
          </a:p>
          <a:p>
            <a:r>
              <a:rPr lang="ru-RU" dirty="0" smtClean="0"/>
              <a:t>2 фотографии поступающего; </a:t>
            </a:r>
          </a:p>
          <a:p>
            <a:r>
              <a:rPr lang="ru-RU" dirty="0" smtClean="0"/>
              <a:t>Список опубликованных научных работ, изобретений и отчетов по научно-исследовательской работе;</a:t>
            </a:r>
          </a:p>
          <a:p>
            <a:r>
              <a:rPr lang="ru-RU" dirty="0" smtClean="0"/>
              <a:t>Документы, свидетельствующие об индивидуальных достижениях поступающего, результаты которых учитываются при приеме на обучение</a:t>
            </a:r>
            <a:r>
              <a:rPr lang="ru-RU" baseline="30000" dirty="0" smtClean="0"/>
              <a:t> </a:t>
            </a:r>
            <a:r>
              <a:rPr lang="ru-RU" dirty="0" smtClean="0"/>
              <a:t>(представляются по усмотрению поступающего);</a:t>
            </a:r>
          </a:p>
          <a:p>
            <a:r>
              <a:rPr lang="ru-RU" dirty="0" smtClean="0"/>
              <a:t>При необходимости создания специальных условий при проведении вступительных испытаний - документ, подтверждающий ограниченные возможности здоровья или инвалидность, требующие создания указанных условий</a:t>
            </a:r>
            <a:r>
              <a:rPr lang="ru-RU" dirty="0"/>
              <a:t>.</a:t>
            </a:r>
            <a:endParaRPr lang="ru-RU" dirty="0" smtClean="0"/>
          </a:p>
        </p:txBody>
      </p:sp>
      <p:sp>
        <p:nvSpPr>
          <p:cNvPr id="4" name="Номер слайда 3"/>
          <p:cNvSpPr>
            <a:spLocks noGrp="1"/>
          </p:cNvSpPr>
          <p:nvPr>
            <p:ph type="sldNum" sz="quarter" idx="12"/>
          </p:nvPr>
        </p:nvSpPr>
        <p:spPr/>
        <p:txBody>
          <a:bodyPr/>
          <a:lstStyle/>
          <a:p>
            <a:fld id="{725C68B6-61C2-468F-89AB-4B9F7531AA68}" type="slidenum">
              <a:rPr lang="ru-RU" smtClean="0"/>
              <a:pPr/>
              <a:t>14</a:t>
            </a:fld>
            <a:endParaRPr lang="ru-R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229600" cy="1661120"/>
          </a:xfrm>
        </p:spPr>
        <p:txBody>
          <a:bodyPr>
            <a:normAutofit/>
          </a:bodyPr>
          <a:lstStyle/>
          <a:p>
            <a:pPr algn="ctr"/>
            <a:r>
              <a:rPr lang="ru-RU" sz="3100" dirty="0">
                <a:latin typeface="+mn-lt"/>
              </a:rPr>
              <a:t>Документы, необходимые для поступления, представляются </a:t>
            </a:r>
            <a:r>
              <a:rPr lang="ru-RU" sz="3100" dirty="0" smtClean="0">
                <a:latin typeface="+mn-lt"/>
              </a:rPr>
              <a:t>в </a:t>
            </a:r>
            <a:r>
              <a:rPr lang="ru-RU" sz="3100" dirty="0">
                <a:latin typeface="+mn-lt"/>
              </a:rPr>
              <a:t>ДВФУ одним из следующих </a:t>
            </a:r>
            <a:r>
              <a:rPr lang="ru-RU" sz="3100" dirty="0" smtClean="0">
                <a:latin typeface="+mn-lt"/>
              </a:rPr>
              <a:t>способов</a:t>
            </a:r>
            <a:endParaRPr lang="ru-RU" dirty="0"/>
          </a:p>
        </p:txBody>
      </p:sp>
      <p:sp>
        <p:nvSpPr>
          <p:cNvPr id="3" name="Объект 2"/>
          <p:cNvSpPr>
            <a:spLocks noGrp="1"/>
          </p:cNvSpPr>
          <p:nvPr>
            <p:ph idx="1"/>
          </p:nvPr>
        </p:nvSpPr>
        <p:spPr/>
        <p:txBody>
          <a:bodyPr>
            <a:normAutofit/>
          </a:bodyPr>
          <a:lstStyle/>
          <a:p>
            <a:pPr marL="109728" indent="0">
              <a:buNone/>
            </a:pPr>
            <a:r>
              <a:rPr lang="ru-RU" dirty="0" smtClean="0"/>
              <a:t>1</a:t>
            </a:r>
            <a:r>
              <a:rPr lang="ru-RU" dirty="0"/>
              <a:t>)	представляются в ДВФУ лично поступающим (доверенным лицом);</a:t>
            </a:r>
          </a:p>
          <a:p>
            <a:pPr marL="109728" indent="0">
              <a:buNone/>
            </a:pPr>
            <a:r>
              <a:rPr lang="ru-RU" dirty="0"/>
              <a:t>2)	направляются через операторов почтовой связи общего пользования;</a:t>
            </a:r>
          </a:p>
          <a:p>
            <a:pPr marL="109728" indent="0">
              <a:buNone/>
            </a:pPr>
            <a:r>
              <a:rPr lang="ru-RU" dirty="0"/>
              <a:t>3)	направляются в сканированном виде по электронной почте (для инвалидов, иностранных граждан и иногородних поступающих</a:t>
            </a:r>
            <a:r>
              <a:rPr lang="ru-RU" dirty="0" smtClean="0"/>
              <a:t>).</a:t>
            </a: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15</a:t>
            </a:fld>
            <a:endParaRPr lang="ru-RU"/>
          </a:p>
        </p:txBody>
      </p:sp>
    </p:spTree>
    <p:extLst>
      <p:ext uri="{BB962C8B-B14F-4D97-AF65-F5344CB8AC3E}">
        <p14:creationId xmlns:p14="http://schemas.microsoft.com/office/powerpoint/2010/main" xmlns="" val="6043536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229600" cy="1008112"/>
          </a:xfrm>
        </p:spPr>
        <p:txBody>
          <a:bodyPr>
            <a:normAutofit fontScale="90000"/>
          </a:bodyPr>
          <a:lstStyle/>
          <a:p>
            <a:r>
              <a:rPr lang="ru-RU" sz="2800" dirty="0"/>
              <a:t>Прием на обучение осуществляется по следующим условиям поступления с проведением отдельного конкурса по каждой совокупности этих </a:t>
            </a:r>
            <a:r>
              <a:rPr lang="ru-RU" sz="2800" dirty="0" smtClean="0"/>
              <a:t>условий:</a:t>
            </a:r>
            <a:endParaRPr lang="ru-RU" sz="2800" dirty="0"/>
          </a:p>
        </p:txBody>
      </p:sp>
      <p:sp>
        <p:nvSpPr>
          <p:cNvPr id="3" name="Объект 2"/>
          <p:cNvSpPr>
            <a:spLocks noGrp="1"/>
          </p:cNvSpPr>
          <p:nvPr>
            <p:ph idx="1"/>
          </p:nvPr>
        </p:nvSpPr>
        <p:spPr>
          <a:xfrm>
            <a:off x="179512" y="1700808"/>
            <a:ext cx="8784976" cy="4873728"/>
          </a:xfrm>
        </p:spPr>
        <p:txBody>
          <a:bodyPr>
            <a:normAutofit fontScale="85000" lnSpcReduction="20000"/>
          </a:bodyPr>
          <a:lstStyle/>
          <a:p>
            <a:r>
              <a:rPr lang="ru-RU" dirty="0" smtClean="0"/>
              <a:t>раздельно </a:t>
            </a:r>
            <a:r>
              <a:rPr lang="ru-RU" dirty="0"/>
              <a:t>по очной и заочной формам обучения;</a:t>
            </a:r>
          </a:p>
          <a:p>
            <a:r>
              <a:rPr lang="ru-RU" dirty="0" smtClean="0"/>
              <a:t>раздельно </a:t>
            </a:r>
            <a:r>
              <a:rPr lang="ru-RU" dirty="0"/>
              <a:t>по программам аспирантуры в зависимости от их профиля: по каждому направлению подготовки или по каждой программе аспирантуры (совокупности программ аспирантуры) в пределах направления </a:t>
            </a:r>
            <a:r>
              <a:rPr lang="ru-RU" dirty="0" smtClean="0"/>
              <a:t>подготовки; </a:t>
            </a:r>
            <a:endParaRPr lang="ru-RU" dirty="0"/>
          </a:p>
          <a:p>
            <a:r>
              <a:rPr lang="ru-RU" dirty="0" smtClean="0"/>
              <a:t>раздельно </a:t>
            </a:r>
            <a:r>
              <a:rPr lang="ru-RU" dirty="0"/>
              <a:t>на места в рамках контрольных цифр и на места по договорам об оказании платных образовательных услуг</a:t>
            </a:r>
            <a:r>
              <a:rPr lang="ru-RU" dirty="0" smtClean="0"/>
              <a:t>.</a:t>
            </a:r>
          </a:p>
          <a:p>
            <a:pPr marL="109728" indent="0">
              <a:buNone/>
            </a:pPr>
            <a:endParaRPr lang="ru-RU" dirty="0" smtClean="0"/>
          </a:p>
          <a:p>
            <a:pPr marL="109728" indent="0">
              <a:buNone/>
            </a:pPr>
            <a:r>
              <a:rPr lang="ru-RU" dirty="0" smtClean="0"/>
              <a:t>Возможно поступление одновременно по нескольким условиям.</a:t>
            </a:r>
          </a:p>
          <a:p>
            <a:pPr marL="109728" indent="0">
              <a:buNone/>
            </a:pPr>
            <a:r>
              <a:rPr lang="ru-RU" dirty="0" smtClean="0"/>
              <a:t>При подаче документов по </a:t>
            </a:r>
            <a:r>
              <a:rPr lang="ru-RU" dirty="0"/>
              <a:t>различным условиям поступления поступающий подает </a:t>
            </a:r>
            <a:r>
              <a:rPr lang="ru-RU" dirty="0" smtClean="0"/>
              <a:t>несколько </a:t>
            </a:r>
            <a:r>
              <a:rPr lang="ru-RU" dirty="0"/>
              <a:t>заявлений о </a:t>
            </a:r>
            <a:r>
              <a:rPr lang="ru-RU" dirty="0" smtClean="0"/>
              <a:t>приеме.</a:t>
            </a:r>
            <a:endParaRPr lang="ru-RU" dirty="0"/>
          </a:p>
          <a:p>
            <a:pPr marL="109728" indent="0">
              <a:buNone/>
            </a:pPr>
            <a:endParaRPr lang="ru-RU" dirty="0" smtClean="0"/>
          </a:p>
        </p:txBody>
      </p:sp>
      <p:sp>
        <p:nvSpPr>
          <p:cNvPr id="4" name="Номер слайда 3"/>
          <p:cNvSpPr>
            <a:spLocks noGrp="1"/>
          </p:cNvSpPr>
          <p:nvPr>
            <p:ph type="sldNum" sz="quarter" idx="12"/>
          </p:nvPr>
        </p:nvSpPr>
        <p:spPr/>
        <p:txBody>
          <a:bodyPr/>
          <a:lstStyle/>
          <a:p>
            <a:fld id="{725C68B6-61C2-468F-89AB-4B9F7531AA68}" type="slidenum">
              <a:rPr lang="ru-RU" smtClean="0"/>
              <a:pPr/>
              <a:t>16</a:t>
            </a:fld>
            <a:endParaRPr lang="ru-RU"/>
          </a:p>
        </p:txBody>
      </p:sp>
    </p:spTree>
    <p:extLst>
      <p:ext uri="{BB962C8B-B14F-4D97-AF65-F5344CB8AC3E}">
        <p14:creationId xmlns:p14="http://schemas.microsoft.com/office/powerpoint/2010/main" xmlns="" val="26452229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648072"/>
          </a:xfrm>
        </p:spPr>
        <p:txBody>
          <a:bodyPr>
            <a:normAutofit fontScale="90000"/>
          </a:bodyPr>
          <a:lstStyle/>
          <a:p>
            <a:pPr algn="ctr"/>
            <a:r>
              <a:rPr lang="ru-RU" dirty="0" smtClean="0"/>
              <a:t>Вступительные испытания </a:t>
            </a:r>
            <a:endParaRPr lang="ru-RU" dirty="0"/>
          </a:p>
        </p:txBody>
      </p:sp>
      <p:sp>
        <p:nvSpPr>
          <p:cNvPr id="3" name="Объект 2"/>
          <p:cNvSpPr>
            <a:spLocks noGrp="1"/>
          </p:cNvSpPr>
          <p:nvPr>
            <p:ph idx="1"/>
          </p:nvPr>
        </p:nvSpPr>
        <p:spPr>
          <a:xfrm>
            <a:off x="457200" y="1196752"/>
            <a:ext cx="8229600" cy="5377784"/>
          </a:xfrm>
        </p:spPr>
        <p:txBody>
          <a:bodyPr>
            <a:normAutofit fontScale="85000" lnSpcReduction="10000"/>
          </a:bodyPr>
          <a:lstStyle/>
          <a:p>
            <a:pPr marL="109728" indent="0">
              <a:buNone/>
            </a:pPr>
            <a:r>
              <a:rPr lang="ru-RU" sz="2000" dirty="0"/>
              <a:t>Перечень вступительных испытаний в аспирантуру на </a:t>
            </a:r>
            <a:r>
              <a:rPr lang="ru-RU" sz="2000" dirty="0" smtClean="0"/>
              <a:t>2018 </a:t>
            </a:r>
            <a:r>
              <a:rPr lang="ru-RU" sz="2000" dirty="0"/>
              <a:t>– </a:t>
            </a:r>
            <a:r>
              <a:rPr lang="ru-RU" sz="2000" dirty="0" smtClean="0"/>
              <a:t>2019 учебный </a:t>
            </a:r>
            <a:r>
              <a:rPr lang="ru-RU" sz="2000" dirty="0"/>
              <a:t>год:</a:t>
            </a:r>
          </a:p>
          <a:p>
            <a:r>
              <a:rPr lang="ru-RU" sz="2000" i="1" dirty="0" smtClean="0"/>
              <a:t>специальная </a:t>
            </a:r>
            <a:r>
              <a:rPr lang="ru-RU" sz="2000" i="1" dirty="0"/>
              <a:t>дисциплина</a:t>
            </a:r>
            <a:r>
              <a:rPr lang="ru-RU" sz="2000" dirty="0"/>
              <a:t>, соответствующая профилю программы подготовки научно-педагогических кадров в аспирантуре;</a:t>
            </a:r>
          </a:p>
          <a:p>
            <a:r>
              <a:rPr lang="ru-RU" sz="2000" i="1" dirty="0" smtClean="0"/>
              <a:t>иностранный </a:t>
            </a:r>
            <a:r>
              <a:rPr lang="ru-RU" sz="2000" i="1" dirty="0"/>
              <a:t>язык;</a:t>
            </a:r>
            <a:endParaRPr lang="ru-RU" sz="2000" dirty="0"/>
          </a:p>
          <a:p>
            <a:r>
              <a:rPr lang="ru-RU" sz="2000" i="1" dirty="0" smtClean="0"/>
              <a:t>философия </a:t>
            </a:r>
            <a:r>
              <a:rPr lang="ru-RU" sz="2000" dirty="0" smtClean="0"/>
              <a:t>(для поступающих на следующие направления подготовки:</a:t>
            </a:r>
          </a:p>
          <a:p>
            <a:pPr marL="109728" indent="0">
              <a:buNone/>
            </a:pPr>
            <a:endParaRPr lang="ru-RU" dirty="0"/>
          </a:p>
          <a:p>
            <a:endParaRPr lang="ru-RU" dirty="0" smtClean="0"/>
          </a:p>
          <a:p>
            <a:endParaRPr lang="ru-RU" dirty="0"/>
          </a:p>
          <a:p>
            <a:endParaRPr lang="ru-RU" dirty="0" smtClean="0"/>
          </a:p>
          <a:p>
            <a:endParaRPr lang="ru-RU" dirty="0"/>
          </a:p>
          <a:p>
            <a:pPr marL="109728" indent="0">
              <a:buNone/>
            </a:pPr>
            <a:endParaRPr lang="ru-RU" dirty="0" smtClean="0"/>
          </a:p>
          <a:p>
            <a:pPr marL="109728" indent="0">
              <a:buNone/>
            </a:pPr>
            <a:endParaRPr lang="ru-RU" dirty="0" smtClean="0"/>
          </a:p>
          <a:p>
            <a:pPr marL="109728" indent="0">
              <a:buNone/>
            </a:pPr>
            <a:r>
              <a:rPr lang="ru-RU" sz="1900" dirty="0" smtClean="0"/>
              <a:t>Программы экзаменов размещены на сайте ДВФУ по адресу:</a:t>
            </a:r>
            <a:r>
              <a:rPr lang="en-US" sz="1900" dirty="0"/>
              <a:t>https://www.dvfu.ru/science/preparation_of_scientific_and_pedagogical_staff/postgraduate/the-procedure-for-admission/the-program-of-introductory-tests</a:t>
            </a:r>
            <a:r>
              <a:rPr lang="en-US" sz="1900" dirty="0" smtClean="0"/>
              <a:t>/</a:t>
            </a:r>
            <a:endParaRPr lang="ru-RU" sz="1900" dirty="0" smtClean="0"/>
          </a:p>
          <a:p>
            <a:pPr marL="109728" indent="0">
              <a:buNone/>
            </a:pPr>
            <a:r>
              <a:rPr lang="ru-RU" sz="1900" i="1" dirty="0">
                <a:solidFill>
                  <a:srgbClr val="FF0000"/>
                </a:solidFill>
                <a:hlinkClick r:id="rId2" tooltip="Главная"/>
              </a:rPr>
              <a:t>Главная</a:t>
            </a:r>
            <a:r>
              <a:rPr lang="ru-RU" sz="1900" i="1" dirty="0">
                <a:solidFill>
                  <a:srgbClr val="FF0000"/>
                </a:solidFill>
              </a:rPr>
              <a:t> </a:t>
            </a:r>
            <a:r>
              <a:rPr lang="ru-RU" sz="1900" i="1" dirty="0">
                <a:solidFill>
                  <a:srgbClr val="FF0000"/>
                </a:solidFill>
                <a:hlinkClick r:id="rId3" tooltip="Наука и инновации"/>
              </a:rPr>
              <a:t>Наука и инновации</a:t>
            </a:r>
            <a:r>
              <a:rPr lang="ru-RU" sz="1900" i="1" dirty="0">
                <a:solidFill>
                  <a:srgbClr val="FF0000"/>
                </a:solidFill>
              </a:rPr>
              <a:t> </a:t>
            </a:r>
            <a:r>
              <a:rPr lang="ru-RU" sz="1900" i="1" dirty="0">
                <a:solidFill>
                  <a:srgbClr val="FF0000"/>
                </a:solidFill>
                <a:hlinkClick r:id="rId4" tooltip="Подготовка научно-педагогических кадров"/>
              </a:rPr>
              <a:t>Подготовка научно-педагогических кадров</a:t>
            </a:r>
            <a:r>
              <a:rPr lang="ru-RU" sz="1900" i="1" dirty="0">
                <a:solidFill>
                  <a:srgbClr val="FF0000"/>
                </a:solidFill>
              </a:rPr>
              <a:t> </a:t>
            </a:r>
            <a:r>
              <a:rPr lang="ru-RU" sz="1900" i="1" dirty="0">
                <a:solidFill>
                  <a:srgbClr val="FF0000"/>
                </a:solidFill>
                <a:hlinkClick r:id="rId5" tooltip="Аспирантура"/>
              </a:rPr>
              <a:t>Аспирантура</a:t>
            </a:r>
            <a:r>
              <a:rPr lang="ru-RU" sz="1900" i="1" dirty="0">
                <a:solidFill>
                  <a:srgbClr val="FF0000"/>
                </a:solidFill>
              </a:rPr>
              <a:t> </a:t>
            </a:r>
            <a:r>
              <a:rPr lang="ru-RU" sz="1900" i="1" dirty="0">
                <a:solidFill>
                  <a:srgbClr val="FF0000"/>
                </a:solidFill>
                <a:hlinkClick r:id="rId6" tooltip="Правила  приёма"/>
              </a:rPr>
              <a:t>Правила приёма</a:t>
            </a:r>
            <a:r>
              <a:rPr lang="ru-RU" sz="1900" i="1" dirty="0"/>
              <a:t> Программы вступительных испытаний</a:t>
            </a:r>
            <a:endParaRPr lang="ru-RU" sz="1900"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17</a:t>
            </a:fld>
            <a:endParaRPr lang="ru-RU"/>
          </a:p>
        </p:txBody>
      </p:sp>
      <p:graphicFrame>
        <p:nvGraphicFramePr>
          <p:cNvPr id="5" name="Таблица 4"/>
          <p:cNvGraphicFramePr>
            <a:graphicFrameLocks noGrp="1"/>
          </p:cNvGraphicFramePr>
          <p:nvPr>
            <p:extLst>
              <p:ext uri="{D42A27DB-BD31-4B8C-83A1-F6EECF244321}">
                <p14:modId xmlns:p14="http://schemas.microsoft.com/office/powerpoint/2010/main" xmlns="" val="2011540623"/>
              </p:ext>
            </p:extLst>
          </p:nvPr>
        </p:nvGraphicFramePr>
        <p:xfrm>
          <a:off x="683569" y="2852936"/>
          <a:ext cx="7920880" cy="2448270"/>
        </p:xfrm>
        <a:graphic>
          <a:graphicData uri="http://schemas.openxmlformats.org/drawingml/2006/table">
            <a:tbl>
              <a:tblPr firstRow="1" firstCol="1" bandRow="1">
                <a:tableStyleId>{5C22544A-7EE6-4342-B048-85BDC9FD1C3A}</a:tableStyleId>
              </a:tblPr>
              <a:tblGrid>
                <a:gridCol w="2067057"/>
                <a:gridCol w="5853823"/>
              </a:tblGrid>
              <a:tr h="244827">
                <a:tc>
                  <a:txBody>
                    <a:bodyPr/>
                    <a:lstStyle/>
                    <a:p>
                      <a:pPr algn="ctr">
                        <a:lnSpc>
                          <a:spcPct val="115000"/>
                        </a:lnSpc>
                        <a:spcAft>
                          <a:spcPts val="0"/>
                        </a:spcAft>
                      </a:pPr>
                      <a:r>
                        <a:rPr lang="ru-RU" sz="1200" dirty="0">
                          <a:effectLst/>
                        </a:rPr>
                        <a:t>37.06.01</a:t>
                      </a:r>
                      <a:endParaRPr lang="ru-RU" sz="110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ru-RU" sz="1200" dirty="0">
                          <a:effectLst/>
                        </a:rPr>
                        <a:t>Психологические науки</a:t>
                      </a:r>
                      <a:endParaRPr lang="ru-RU" sz="1100" dirty="0">
                        <a:effectLst/>
                        <a:latin typeface="Calibri"/>
                        <a:ea typeface="Calibri"/>
                        <a:cs typeface="Times New Roman"/>
                      </a:endParaRPr>
                    </a:p>
                  </a:txBody>
                  <a:tcPr marL="68580" marR="68580" marT="0" marB="0" anchor="ctr"/>
                </a:tc>
              </a:tr>
              <a:tr h="244827">
                <a:tc>
                  <a:txBody>
                    <a:bodyPr/>
                    <a:lstStyle/>
                    <a:p>
                      <a:pPr algn="ctr">
                        <a:lnSpc>
                          <a:spcPct val="115000"/>
                        </a:lnSpc>
                        <a:spcAft>
                          <a:spcPts val="0"/>
                        </a:spcAft>
                      </a:pPr>
                      <a:r>
                        <a:rPr lang="ru-RU" sz="1200" dirty="0">
                          <a:effectLst/>
                        </a:rPr>
                        <a:t>39.06.01</a:t>
                      </a:r>
                      <a:endParaRPr lang="ru-RU" sz="110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ru-RU" sz="1200">
                          <a:effectLst/>
                        </a:rPr>
                        <a:t>Социологические науки</a:t>
                      </a:r>
                      <a:endParaRPr lang="ru-RU" sz="1100">
                        <a:effectLst/>
                        <a:latin typeface="Calibri"/>
                        <a:ea typeface="Calibri"/>
                        <a:cs typeface="Times New Roman"/>
                      </a:endParaRPr>
                    </a:p>
                  </a:txBody>
                  <a:tcPr marL="68580" marR="68580" marT="0" marB="0" anchor="ctr"/>
                </a:tc>
              </a:tr>
              <a:tr h="244827">
                <a:tc>
                  <a:txBody>
                    <a:bodyPr/>
                    <a:lstStyle/>
                    <a:p>
                      <a:pPr algn="ctr">
                        <a:lnSpc>
                          <a:spcPct val="115000"/>
                        </a:lnSpc>
                        <a:spcAft>
                          <a:spcPts val="0"/>
                        </a:spcAft>
                      </a:pPr>
                      <a:r>
                        <a:rPr lang="ru-RU" sz="1200" dirty="0">
                          <a:effectLst/>
                        </a:rPr>
                        <a:t>40.06.01</a:t>
                      </a:r>
                      <a:endParaRPr lang="ru-RU" sz="110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ru-RU" sz="1200" dirty="0">
                          <a:effectLst/>
                        </a:rPr>
                        <a:t>Юриспруденция</a:t>
                      </a:r>
                      <a:endParaRPr lang="ru-RU" sz="1100" dirty="0">
                        <a:effectLst/>
                        <a:latin typeface="Calibri"/>
                        <a:ea typeface="Calibri"/>
                        <a:cs typeface="Times New Roman"/>
                      </a:endParaRPr>
                    </a:p>
                  </a:txBody>
                  <a:tcPr marL="68580" marR="68580" marT="0" marB="0" anchor="ctr"/>
                </a:tc>
              </a:tr>
              <a:tr h="244827">
                <a:tc>
                  <a:txBody>
                    <a:bodyPr/>
                    <a:lstStyle/>
                    <a:p>
                      <a:pPr algn="ctr">
                        <a:lnSpc>
                          <a:spcPct val="115000"/>
                        </a:lnSpc>
                        <a:spcAft>
                          <a:spcPts val="0"/>
                        </a:spcAft>
                      </a:pPr>
                      <a:r>
                        <a:rPr lang="ru-RU" sz="1200" dirty="0">
                          <a:effectLst/>
                        </a:rPr>
                        <a:t>41.06.01</a:t>
                      </a:r>
                      <a:endParaRPr lang="ru-RU" sz="110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ru-RU" sz="1200">
                          <a:effectLst/>
                        </a:rPr>
                        <a:t>Политические науки и регионоведение</a:t>
                      </a:r>
                      <a:endParaRPr lang="ru-RU" sz="1100">
                        <a:effectLst/>
                        <a:latin typeface="Calibri"/>
                        <a:ea typeface="Calibri"/>
                        <a:cs typeface="Times New Roman"/>
                      </a:endParaRPr>
                    </a:p>
                  </a:txBody>
                  <a:tcPr marL="68580" marR="68580" marT="0" marB="0" anchor="ctr"/>
                </a:tc>
              </a:tr>
              <a:tr h="244827">
                <a:tc>
                  <a:txBody>
                    <a:bodyPr/>
                    <a:lstStyle/>
                    <a:p>
                      <a:pPr algn="ctr">
                        <a:lnSpc>
                          <a:spcPct val="115000"/>
                        </a:lnSpc>
                        <a:spcAft>
                          <a:spcPts val="0"/>
                        </a:spcAft>
                      </a:pPr>
                      <a:r>
                        <a:rPr lang="ru-RU" sz="1200" dirty="0">
                          <a:effectLst/>
                        </a:rPr>
                        <a:t>44.06.01</a:t>
                      </a:r>
                      <a:endParaRPr lang="ru-RU" sz="110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ru-RU" sz="1200" dirty="0">
                          <a:effectLst/>
                        </a:rPr>
                        <a:t>Образование и педагогические науки</a:t>
                      </a:r>
                      <a:endParaRPr lang="ru-RU" sz="1100" dirty="0">
                        <a:effectLst/>
                        <a:latin typeface="Calibri"/>
                        <a:ea typeface="Calibri"/>
                        <a:cs typeface="Times New Roman"/>
                      </a:endParaRPr>
                    </a:p>
                  </a:txBody>
                  <a:tcPr marL="68580" marR="68580" marT="0" marB="0" anchor="ctr"/>
                </a:tc>
              </a:tr>
              <a:tr h="244827">
                <a:tc>
                  <a:txBody>
                    <a:bodyPr/>
                    <a:lstStyle/>
                    <a:p>
                      <a:pPr algn="ctr">
                        <a:lnSpc>
                          <a:spcPct val="115000"/>
                        </a:lnSpc>
                        <a:spcAft>
                          <a:spcPts val="0"/>
                        </a:spcAft>
                      </a:pPr>
                      <a:r>
                        <a:rPr lang="ru-RU" sz="1200" dirty="0">
                          <a:effectLst/>
                        </a:rPr>
                        <a:t>45.06.01</a:t>
                      </a:r>
                      <a:endParaRPr lang="ru-RU" sz="110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ru-RU" sz="1200" dirty="0">
                          <a:effectLst/>
                        </a:rPr>
                        <a:t>Языкознание и литературоведение</a:t>
                      </a:r>
                      <a:endParaRPr lang="ru-RU" sz="1100" dirty="0">
                        <a:effectLst/>
                        <a:latin typeface="Calibri"/>
                        <a:ea typeface="Calibri"/>
                        <a:cs typeface="Times New Roman"/>
                      </a:endParaRPr>
                    </a:p>
                  </a:txBody>
                  <a:tcPr marL="68580" marR="68580" marT="0" marB="0" anchor="ctr"/>
                </a:tc>
              </a:tr>
              <a:tr h="244827">
                <a:tc>
                  <a:txBody>
                    <a:bodyPr/>
                    <a:lstStyle/>
                    <a:p>
                      <a:pPr algn="ctr">
                        <a:lnSpc>
                          <a:spcPct val="115000"/>
                        </a:lnSpc>
                        <a:spcAft>
                          <a:spcPts val="0"/>
                        </a:spcAft>
                      </a:pPr>
                      <a:r>
                        <a:rPr lang="ru-RU" sz="1200" dirty="0">
                          <a:effectLst/>
                        </a:rPr>
                        <a:t>46.06.01</a:t>
                      </a:r>
                      <a:endParaRPr lang="ru-RU" sz="110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ru-RU" sz="1200" dirty="0">
                          <a:effectLst/>
                        </a:rPr>
                        <a:t>Исторические науки и археология</a:t>
                      </a:r>
                      <a:endParaRPr lang="ru-RU" sz="1100" dirty="0">
                        <a:effectLst/>
                        <a:latin typeface="Calibri"/>
                        <a:ea typeface="Calibri"/>
                        <a:cs typeface="Times New Roman"/>
                      </a:endParaRPr>
                    </a:p>
                  </a:txBody>
                  <a:tcPr marL="68580" marR="68580" marT="0" marB="0" anchor="ctr"/>
                </a:tc>
              </a:tr>
              <a:tr h="244827">
                <a:tc>
                  <a:txBody>
                    <a:bodyPr/>
                    <a:lstStyle/>
                    <a:p>
                      <a:pPr algn="ctr">
                        <a:lnSpc>
                          <a:spcPct val="115000"/>
                        </a:lnSpc>
                        <a:spcAft>
                          <a:spcPts val="0"/>
                        </a:spcAft>
                      </a:pPr>
                      <a:r>
                        <a:rPr lang="ru-RU" sz="1200">
                          <a:effectLst/>
                        </a:rPr>
                        <a:t>47.06.01</a:t>
                      </a:r>
                      <a:endParaRPr lang="ru-RU" sz="1100">
                        <a:effectLst/>
                        <a:latin typeface="Calibri"/>
                        <a:ea typeface="Calibri"/>
                        <a:cs typeface="Times New Roman"/>
                      </a:endParaRPr>
                    </a:p>
                  </a:txBody>
                  <a:tcPr marL="68580" marR="68580" marT="0" marB="0" anchor="ctr"/>
                </a:tc>
                <a:tc>
                  <a:txBody>
                    <a:bodyPr/>
                    <a:lstStyle/>
                    <a:p>
                      <a:pPr>
                        <a:lnSpc>
                          <a:spcPct val="115000"/>
                        </a:lnSpc>
                        <a:spcAft>
                          <a:spcPts val="0"/>
                        </a:spcAft>
                      </a:pPr>
                      <a:r>
                        <a:rPr lang="ru-RU" sz="1200" dirty="0">
                          <a:effectLst/>
                        </a:rPr>
                        <a:t>Философия, этика и религиоведение</a:t>
                      </a:r>
                      <a:endParaRPr lang="ru-RU" sz="1100" dirty="0">
                        <a:effectLst/>
                        <a:latin typeface="Calibri"/>
                        <a:ea typeface="Calibri"/>
                        <a:cs typeface="Times New Roman"/>
                      </a:endParaRPr>
                    </a:p>
                  </a:txBody>
                  <a:tcPr marL="68580" marR="68580" marT="0" marB="0" anchor="ctr"/>
                </a:tc>
              </a:tr>
              <a:tr h="244827">
                <a:tc>
                  <a:txBody>
                    <a:bodyPr/>
                    <a:lstStyle/>
                    <a:p>
                      <a:pPr algn="ctr">
                        <a:lnSpc>
                          <a:spcPct val="115000"/>
                        </a:lnSpc>
                        <a:spcAft>
                          <a:spcPts val="0"/>
                        </a:spcAft>
                      </a:pPr>
                      <a:r>
                        <a:rPr lang="ru-RU" sz="1200">
                          <a:effectLst/>
                        </a:rPr>
                        <a:t>50.06.01</a:t>
                      </a:r>
                      <a:endParaRPr lang="ru-RU" sz="1100">
                        <a:effectLst/>
                        <a:latin typeface="Calibri"/>
                        <a:ea typeface="Calibri"/>
                        <a:cs typeface="Times New Roman"/>
                      </a:endParaRPr>
                    </a:p>
                  </a:txBody>
                  <a:tcPr marL="68580" marR="68580" marT="0" marB="0" anchor="ctr"/>
                </a:tc>
                <a:tc>
                  <a:txBody>
                    <a:bodyPr/>
                    <a:lstStyle/>
                    <a:p>
                      <a:pPr>
                        <a:lnSpc>
                          <a:spcPct val="115000"/>
                        </a:lnSpc>
                        <a:spcAft>
                          <a:spcPts val="0"/>
                        </a:spcAft>
                      </a:pPr>
                      <a:r>
                        <a:rPr lang="ru-RU" sz="1200" dirty="0">
                          <a:effectLst/>
                        </a:rPr>
                        <a:t>Искусствоведение </a:t>
                      </a:r>
                      <a:endParaRPr lang="ru-RU" sz="1100" dirty="0">
                        <a:effectLst/>
                        <a:latin typeface="Calibri"/>
                        <a:ea typeface="Calibri"/>
                        <a:cs typeface="Times New Roman"/>
                      </a:endParaRPr>
                    </a:p>
                  </a:txBody>
                  <a:tcPr marL="68580" marR="68580" marT="0" marB="0" anchor="ctr"/>
                </a:tc>
              </a:tr>
              <a:tr h="244827">
                <a:tc>
                  <a:txBody>
                    <a:bodyPr/>
                    <a:lstStyle/>
                    <a:p>
                      <a:pPr algn="ctr">
                        <a:lnSpc>
                          <a:spcPct val="115000"/>
                        </a:lnSpc>
                        <a:spcAft>
                          <a:spcPts val="0"/>
                        </a:spcAft>
                      </a:pPr>
                      <a:r>
                        <a:rPr lang="ru-RU" sz="1200">
                          <a:effectLst/>
                        </a:rPr>
                        <a:t>51.06.01</a:t>
                      </a:r>
                      <a:endParaRPr lang="ru-RU" sz="1100">
                        <a:effectLst/>
                        <a:latin typeface="Calibri"/>
                        <a:ea typeface="Calibri"/>
                        <a:cs typeface="Times New Roman"/>
                      </a:endParaRPr>
                    </a:p>
                  </a:txBody>
                  <a:tcPr marL="68580" marR="68580" marT="0" marB="0" anchor="ctr"/>
                </a:tc>
                <a:tc>
                  <a:txBody>
                    <a:bodyPr/>
                    <a:lstStyle/>
                    <a:p>
                      <a:pPr>
                        <a:lnSpc>
                          <a:spcPct val="115000"/>
                        </a:lnSpc>
                        <a:spcAft>
                          <a:spcPts val="0"/>
                        </a:spcAft>
                      </a:pPr>
                      <a:r>
                        <a:rPr lang="ru-RU" sz="1200" dirty="0">
                          <a:effectLst/>
                        </a:rPr>
                        <a:t>Культурология</a:t>
                      </a:r>
                      <a:endParaRPr lang="ru-RU" sz="1100" dirty="0">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xmlns="" val="20090296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229600" cy="648072"/>
          </a:xfrm>
        </p:spPr>
        <p:txBody>
          <a:bodyPr>
            <a:normAutofit fontScale="90000"/>
          </a:bodyPr>
          <a:lstStyle/>
          <a:p>
            <a:r>
              <a:rPr lang="ru-RU" sz="2400" dirty="0">
                <a:solidFill>
                  <a:srgbClr val="04617B"/>
                </a:solidFill>
              </a:rPr>
              <a:t>Индивидуальные научные достижения поступающего, результаты которых учитываются при приеме на обучение</a:t>
            </a:r>
            <a:r>
              <a:rPr lang="ru-RU" sz="2400" baseline="30000" dirty="0">
                <a:solidFill>
                  <a:srgbClr val="04617B"/>
                </a:solidFill>
              </a:rPr>
              <a:t> </a:t>
            </a:r>
            <a:endParaRPr lang="ru-RU" dirty="0"/>
          </a:p>
        </p:txBody>
      </p:sp>
      <p:sp>
        <p:nvSpPr>
          <p:cNvPr id="3" name="Объект 2"/>
          <p:cNvSpPr>
            <a:spLocks noGrp="1"/>
          </p:cNvSpPr>
          <p:nvPr>
            <p:ph idx="1"/>
          </p:nvPr>
        </p:nvSpPr>
        <p:spPr>
          <a:xfrm>
            <a:off x="0" y="1196752"/>
            <a:ext cx="9144000" cy="5377784"/>
          </a:xfrm>
        </p:spPr>
        <p:txBody>
          <a:bodyPr>
            <a:noAutofit/>
          </a:bodyPr>
          <a:lstStyle/>
          <a:p>
            <a:pPr marL="109728" indent="0">
              <a:buNone/>
            </a:pPr>
            <a:r>
              <a:rPr lang="ru-RU" sz="1550" dirty="0"/>
              <a:t>1)      наличие статей по направлению подготовки в аспирантуре в профильных журналах, входящих в международные базы научного цитирования </a:t>
            </a:r>
            <a:r>
              <a:rPr lang="ru-RU" sz="1550" dirty="0" err="1"/>
              <a:t>Scopus</a:t>
            </a:r>
            <a:r>
              <a:rPr lang="ru-RU" sz="1550" dirty="0"/>
              <a:t>, </a:t>
            </a:r>
            <a:r>
              <a:rPr lang="ru-RU" sz="1550" dirty="0" err="1"/>
              <a:t>Web</a:t>
            </a:r>
            <a:r>
              <a:rPr lang="ru-RU" sz="1550" dirty="0"/>
              <a:t> </a:t>
            </a:r>
            <a:r>
              <a:rPr lang="ru-RU" sz="1550" dirty="0" err="1"/>
              <a:t>of</a:t>
            </a:r>
            <a:r>
              <a:rPr lang="ru-RU" sz="1550" dirty="0"/>
              <a:t> </a:t>
            </a:r>
            <a:r>
              <a:rPr lang="ru-RU" sz="1550" dirty="0" err="1"/>
              <a:t>Science</a:t>
            </a:r>
            <a:r>
              <a:rPr lang="ru-RU" sz="1550" dirty="0"/>
              <a:t> и в перечень ВАК;</a:t>
            </a:r>
          </a:p>
          <a:p>
            <a:pPr marL="109728" indent="0">
              <a:buNone/>
            </a:pPr>
            <a:r>
              <a:rPr lang="ru-RU" sz="1550" dirty="0"/>
              <a:t>2) наличие статей по направлению подготовки в аспирантуре в профильных журналах и изданиях, индексируемых в базе РИНЦ (за исключением журналов из перечня ВАК), патентов на изобретения, патентов (свидетельств) на полезную модель, патентов на промышленный образец, патентов на селекционные достижения, свидетельств на программу для электронных вычислительных машин, базу данных, топологию интегральных микросхем по направлению подготовки в аспирантуре, зарегистрированные в установленном порядке;</a:t>
            </a:r>
          </a:p>
          <a:p>
            <a:pPr marL="109728" indent="0">
              <a:buNone/>
            </a:pPr>
            <a:r>
              <a:rPr lang="ru-RU" sz="1550" dirty="0"/>
              <a:t>3) руководство грантами на исследования или научными проектами по направлению подготовки в аспирантуре;</a:t>
            </a:r>
          </a:p>
          <a:p>
            <a:pPr marL="109728" indent="0">
              <a:buNone/>
            </a:pPr>
            <a:r>
              <a:rPr lang="ru-RU" sz="1550" dirty="0"/>
              <a:t>4) победа (призовое место) в международных, всероссийских и региональных конкурсах на лучшую НИРС и иных научных мероприятиях по направлению подготовки в аспирантуре;</a:t>
            </a:r>
          </a:p>
          <a:p>
            <a:pPr marL="109728" indent="0">
              <a:buNone/>
            </a:pPr>
            <a:r>
              <a:rPr lang="ru-RU" sz="1550" dirty="0"/>
              <a:t>5) очное выступление на международных и всероссийских научных и научно-практических конференциях; наличие публикаций по направлению подготовки в аспирантуре в сборниках материалов международных и всероссийских научных и научно-практических конференциях; участие в выполнении грантов на исследования или проектов по направлению подготовки в аспирантуре;</a:t>
            </a:r>
          </a:p>
          <a:p>
            <a:pPr marL="109728" indent="0">
              <a:buNone/>
            </a:pPr>
            <a:r>
              <a:rPr lang="ru-RU" sz="1550" dirty="0"/>
              <a:t>6) очное выступление на региональных научных и научно-практических конференциях; наличие публикаций по направлению подготовки в аспирантуре в сборниках материалов региональных научных и научно-практических конференций</a:t>
            </a:r>
            <a:r>
              <a:rPr lang="ru-RU" sz="1550" dirty="0" smtClean="0"/>
              <a:t>.</a:t>
            </a:r>
            <a:endParaRPr lang="ru-RU" sz="1550"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18</a:t>
            </a:fld>
            <a:endParaRPr lang="ru-RU"/>
          </a:p>
        </p:txBody>
      </p:sp>
    </p:spTree>
    <p:extLst>
      <p:ext uri="{BB962C8B-B14F-4D97-AF65-F5344CB8AC3E}">
        <p14:creationId xmlns:p14="http://schemas.microsoft.com/office/powerpoint/2010/main" xmlns="" val="2058415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648072"/>
          </a:xfrm>
        </p:spPr>
        <p:txBody>
          <a:bodyPr>
            <a:normAutofit/>
          </a:bodyPr>
          <a:lstStyle/>
          <a:p>
            <a:pPr algn="ctr"/>
            <a:r>
              <a:rPr lang="ru-RU" sz="3200" dirty="0" smtClean="0"/>
              <a:t>Оценивание индивидуальных достижений</a:t>
            </a:r>
            <a:endParaRPr lang="ru-RU" sz="3200" dirty="0"/>
          </a:p>
        </p:txBody>
      </p:sp>
      <p:graphicFrame>
        <p:nvGraphicFramePr>
          <p:cNvPr id="5" name="Объект 4"/>
          <p:cNvGraphicFramePr>
            <a:graphicFrameLocks noGrp="1"/>
          </p:cNvGraphicFramePr>
          <p:nvPr>
            <p:ph idx="1"/>
            <p:extLst>
              <p:ext uri="{D42A27DB-BD31-4B8C-83A1-F6EECF244321}">
                <p14:modId xmlns:p14="http://schemas.microsoft.com/office/powerpoint/2010/main" xmlns="" val="1670978981"/>
              </p:ext>
            </p:extLst>
          </p:nvPr>
        </p:nvGraphicFramePr>
        <p:xfrm>
          <a:off x="179512" y="1124743"/>
          <a:ext cx="8856985" cy="5658621"/>
        </p:xfrm>
        <a:graphic>
          <a:graphicData uri="http://schemas.openxmlformats.org/drawingml/2006/table">
            <a:tbl>
              <a:tblPr firstRow="1" firstCol="1" bandRow="1">
                <a:tableStyleId>{5C22544A-7EE6-4342-B048-85BDC9FD1C3A}</a:tableStyleId>
              </a:tblPr>
              <a:tblGrid>
                <a:gridCol w="328529"/>
                <a:gridCol w="3689591"/>
                <a:gridCol w="2299126"/>
                <a:gridCol w="1229671"/>
                <a:gridCol w="1310068"/>
              </a:tblGrid>
              <a:tr h="641875">
                <a:tc>
                  <a:txBody>
                    <a:bodyPr/>
                    <a:lstStyle/>
                    <a:p>
                      <a:pPr algn="ctr">
                        <a:spcAft>
                          <a:spcPts val="0"/>
                        </a:spcAft>
                      </a:pPr>
                      <a:r>
                        <a:rPr lang="ru-RU" sz="1000" dirty="0">
                          <a:effectLst/>
                        </a:rPr>
                        <a:t>Уровень</a:t>
                      </a:r>
                      <a:endParaRPr lang="ru-RU" sz="1000" dirty="0">
                        <a:solidFill>
                          <a:srgbClr val="000000"/>
                        </a:solidFill>
                        <a:effectLst/>
                        <a:latin typeface="Courier New"/>
                        <a:ea typeface="Courier New"/>
                      </a:endParaRPr>
                    </a:p>
                  </a:txBody>
                  <a:tcPr marL="58034" marR="58034" marT="0" marB="0" anchor="ctr"/>
                </a:tc>
                <a:tc>
                  <a:txBody>
                    <a:bodyPr/>
                    <a:lstStyle/>
                    <a:p>
                      <a:pPr algn="ctr">
                        <a:spcAft>
                          <a:spcPts val="0"/>
                        </a:spcAft>
                      </a:pPr>
                      <a:r>
                        <a:rPr lang="ru-RU" sz="1000">
                          <a:effectLst/>
                        </a:rPr>
                        <a:t>Наименование индивидуальных достижений</a:t>
                      </a:r>
                      <a:endParaRPr lang="ru-RU" sz="1000">
                        <a:solidFill>
                          <a:srgbClr val="000000"/>
                        </a:solidFill>
                        <a:effectLst/>
                        <a:latin typeface="Courier New"/>
                        <a:ea typeface="Courier New"/>
                      </a:endParaRPr>
                    </a:p>
                  </a:txBody>
                  <a:tcPr marL="58034" marR="58034" marT="0" marB="0" anchor="ctr"/>
                </a:tc>
                <a:tc>
                  <a:txBody>
                    <a:bodyPr/>
                    <a:lstStyle/>
                    <a:p>
                      <a:pPr algn="ctr">
                        <a:spcAft>
                          <a:spcPts val="0"/>
                        </a:spcAft>
                      </a:pPr>
                      <a:r>
                        <a:rPr lang="ru-RU" sz="1000">
                          <a:effectLst/>
                        </a:rPr>
                        <a:t>Условия начисления баллов</a:t>
                      </a:r>
                      <a:endParaRPr lang="ru-RU" sz="1000">
                        <a:solidFill>
                          <a:srgbClr val="000000"/>
                        </a:solidFill>
                        <a:effectLst/>
                        <a:latin typeface="Courier New"/>
                        <a:ea typeface="Courier New"/>
                      </a:endParaRPr>
                    </a:p>
                  </a:txBody>
                  <a:tcPr marL="58034" marR="58034" marT="0" marB="0" anchor="ctr"/>
                </a:tc>
                <a:tc>
                  <a:txBody>
                    <a:bodyPr/>
                    <a:lstStyle/>
                    <a:p>
                      <a:pPr algn="ctr">
                        <a:spcAft>
                          <a:spcPts val="0"/>
                        </a:spcAft>
                      </a:pPr>
                      <a:r>
                        <a:rPr lang="ru-RU" sz="1000">
                          <a:effectLst/>
                        </a:rPr>
                        <a:t>Количество баллов за одно достижение</a:t>
                      </a:r>
                      <a:endParaRPr lang="ru-RU" sz="1000">
                        <a:solidFill>
                          <a:srgbClr val="000000"/>
                        </a:solidFill>
                        <a:effectLst/>
                        <a:latin typeface="Courier New"/>
                        <a:ea typeface="Courier New"/>
                      </a:endParaRPr>
                    </a:p>
                  </a:txBody>
                  <a:tcPr marL="58034" marR="58034" marT="0" marB="0" anchor="ctr"/>
                </a:tc>
                <a:tc>
                  <a:txBody>
                    <a:bodyPr/>
                    <a:lstStyle/>
                    <a:p>
                      <a:pPr algn="ctr">
                        <a:spcAft>
                          <a:spcPts val="0"/>
                        </a:spcAft>
                      </a:pPr>
                      <a:r>
                        <a:rPr lang="ru-RU" sz="1000">
                          <a:effectLst/>
                        </a:rPr>
                        <a:t>Количество баллов (достижений 2 и более)</a:t>
                      </a:r>
                      <a:endParaRPr lang="ru-RU" sz="1000">
                        <a:solidFill>
                          <a:srgbClr val="000000"/>
                        </a:solidFill>
                        <a:effectLst/>
                        <a:latin typeface="Courier New"/>
                        <a:ea typeface="Courier New"/>
                      </a:endParaRPr>
                    </a:p>
                  </a:txBody>
                  <a:tcPr marL="58034" marR="58034" marT="0" marB="0" anchor="ctr"/>
                </a:tc>
              </a:tr>
              <a:tr h="651808">
                <a:tc>
                  <a:txBody>
                    <a:bodyPr/>
                    <a:lstStyle/>
                    <a:p>
                      <a:pPr algn="ctr">
                        <a:spcAft>
                          <a:spcPts val="0"/>
                        </a:spcAft>
                      </a:pPr>
                      <a:r>
                        <a:rPr lang="ru-RU" sz="1000">
                          <a:effectLst/>
                        </a:rPr>
                        <a:t>1</a:t>
                      </a:r>
                      <a:endParaRPr lang="ru-RU" sz="1000">
                        <a:solidFill>
                          <a:srgbClr val="000000"/>
                        </a:solidFill>
                        <a:effectLst/>
                        <a:latin typeface="Courier New"/>
                        <a:ea typeface="Courier New"/>
                      </a:endParaRPr>
                    </a:p>
                  </a:txBody>
                  <a:tcPr marL="58034" marR="58034" marT="0" marB="0" anchor="ctr"/>
                </a:tc>
                <a:tc>
                  <a:txBody>
                    <a:bodyPr/>
                    <a:lstStyle/>
                    <a:p>
                      <a:pPr>
                        <a:spcAft>
                          <a:spcPts val="0"/>
                        </a:spcAft>
                      </a:pPr>
                      <a:r>
                        <a:rPr lang="ru-RU" sz="1000">
                          <a:effectLst/>
                        </a:rPr>
                        <a:t>Наличие статей по направлению подготовки в аспирантуре в профильных журналах, входящих в международные базы научного цитирования Scopus, Web of Science и в перечень ВАК</a:t>
                      </a:r>
                      <a:endParaRPr lang="ru-RU" sz="1000">
                        <a:solidFill>
                          <a:srgbClr val="000000"/>
                        </a:solidFill>
                        <a:effectLst/>
                        <a:latin typeface="Courier New"/>
                        <a:ea typeface="Courier New"/>
                      </a:endParaRPr>
                    </a:p>
                  </a:txBody>
                  <a:tcPr marL="58034" marR="58034" marT="0" marB="0" anchor="ctr"/>
                </a:tc>
                <a:tc>
                  <a:txBody>
                    <a:bodyPr/>
                    <a:lstStyle/>
                    <a:p>
                      <a:pPr>
                        <a:spcAft>
                          <a:spcPts val="0"/>
                        </a:spcAft>
                      </a:pPr>
                      <a:r>
                        <a:rPr lang="ru-RU" sz="1000">
                          <a:effectLst/>
                        </a:rPr>
                        <a:t>Оценивается не более двух статей, наличие трех и более статей количества баллов не увеличивает</a:t>
                      </a:r>
                      <a:endParaRPr lang="ru-RU" sz="1000">
                        <a:solidFill>
                          <a:srgbClr val="000000"/>
                        </a:solidFill>
                        <a:effectLst/>
                        <a:latin typeface="Courier New"/>
                        <a:ea typeface="Courier New"/>
                      </a:endParaRPr>
                    </a:p>
                  </a:txBody>
                  <a:tcPr marL="58034" marR="58034" marT="0" marB="0" anchor="ctr"/>
                </a:tc>
                <a:tc>
                  <a:txBody>
                    <a:bodyPr/>
                    <a:lstStyle/>
                    <a:p>
                      <a:pPr algn="ctr">
                        <a:spcAft>
                          <a:spcPts val="0"/>
                        </a:spcAft>
                      </a:pPr>
                      <a:r>
                        <a:rPr lang="ru-RU" sz="1000">
                          <a:effectLst/>
                        </a:rPr>
                        <a:t>20</a:t>
                      </a:r>
                      <a:endParaRPr lang="ru-RU" sz="1000">
                        <a:solidFill>
                          <a:srgbClr val="000000"/>
                        </a:solidFill>
                        <a:effectLst/>
                        <a:latin typeface="Courier New"/>
                        <a:ea typeface="Courier New"/>
                      </a:endParaRPr>
                    </a:p>
                  </a:txBody>
                  <a:tcPr marL="58034" marR="58034" marT="0" marB="0" anchor="ctr"/>
                </a:tc>
                <a:tc>
                  <a:txBody>
                    <a:bodyPr/>
                    <a:lstStyle/>
                    <a:p>
                      <a:pPr algn="ctr">
                        <a:spcAft>
                          <a:spcPts val="0"/>
                        </a:spcAft>
                      </a:pPr>
                      <a:r>
                        <a:rPr lang="ru-RU" sz="1000">
                          <a:effectLst/>
                        </a:rPr>
                        <a:t>40</a:t>
                      </a:r>
                      <a:endParaRPr lang="ru-RU" sz="1000">
                        <a:solidFill>
                          <a:srgbClr val="000000"/>
                        </a:solidFill>
                        <a:effectLst/>
                        <a:latin typeface="Courier New"/>
                        <a:ea typeface="Courier New"/>
                      </a:endParaRPr>
                    </a:p>
                  </a:txBody>
                  <a:tcPr marL="58034" marR="58034" marT="0" marB="0" anchor="ctr"/>
                </a:tc>
              </a:tr>
              <a:tr h="962812">
                <a:tc>
                  <a:txBody>
                    <a:bodyPr/>
                    <a:lstStyle/>
                    <a:p>
                      <a:pPr algn="ctr">
                        <a:spcAft>
                          <a:spcPts val="0"/>
                        </a:spcAft>
                      </a:pPr>
                      <a:r>
                        <a:rPr lang="ru-RU" sz="1000">
                          <a:effectLst/>
                        </a:rPr>
                        <a:t>2</a:t>
                      </a:r>
                      <a:endParaRPr lang="ru-RU" sz="1000">
                        <a:solidFill>
                          <a:srgbClr val="000000"/>
                        </a:solidFill>
                        <a:effectLst/>
                        <a:latin typeface="Courier New"/>
                        <a:ea typeface="Courier New"/>
                      </a:endParaRPr>
                    </a:p>
                  </a:txBody>
                  <a:tcPr marL="58034" marR="58034" marT="0" marB="0" anchor="ctr"/>
                </a:tc>
                <a:tc>
                  <a:txBody>
                    <a:bodyPr/>
                    <a:lstStyle/>
                    <a:p>
                      <a:pPr>
                        <a:spcAft>
                          <a:spcPts val="0"/>
                        </a:spcAft>
                      </a:pPr>
                      <a:r>
                        <a:rPr lang="ru-RU" sz="1000">
                          <a:effectLst/>
                        </a:rPr>
                        <a:t>Наличие статей по направлению подготовки в аспирантуре в профильных журналах и изданиях, индексируемых в базе РИНЦ (за исключением журналов из перечня ВАК), патентов, свидетельств о регистрации программ ЭВМ по направлению подготовки в аспирантуре</a:t>
                      </a:r>
                      <a:endParaRPr lang="ru-RU" sz="1000">
                        <a:solidFill>
                          <a:srgbClr val="000000"/>
                        </a:solidFill>
                        <a:effectLst/>
                        <a:latin typeface="Courier New"/>
                        <a:ea typeface="Courier New"/>
                      </a:endParaRPr>
                    </a:p>
                  </a:txBody>
                  <a:tcPr marL="58034" marR="58034" marT="0" marB="0" anchor="ctr"/>
                </a:tc>
                <a:tc>
                  <a:txBody>
                    <a:bodyPr/>
                    <a:lstStyle/>
                    <a:p>
                      <a:pPr>
                        <a:spcAft>
                          <a:spcPts val="0"/>
                        </a:spcAft>
                      </a:pPr>
                      <a:r>
                        <a:rPr lang="ru-RU" sz="1000">
                          <a:effectLst/>
                        </a:rPr>
                        <a:t>Оценивается не более двух статей (патентов, свидетельств), наличие трех и более позиций количества баллов не увеличивает</a:t>
                      </a:r>
                      <a:endParaRPr lang="ru-RU" sz="1000">
                        <a:solidFill>
                          <a:srgbClr val="000000"/>
                        </a:solidFill>
                        <a:effectLst/>
                        <a:latin typeface="Courier New"/>
                        <a:ea typeface="Courier New"/>
                      </a:endParaRPr>
                    </a:p>
                  </a:txBody>
                  <a:tcPr marL="58034" marR="58034" marT="0" marB="0" anchor="ctr"/>
                </a:tc>
                <a:tc>
                  <a:txBody>
                    <a:bodyPr/>
                    <a:lstStyle/>
                    <a:p>
                      <a:pPr algn="ctr">
                        <a:spcAft>
                          <a:spcPts val="0"/>
                        </a:spcAft>
                      </a:pPr>
                      <a:r>
                        <a:rPr lang="ru-RU" sz="1000">
                          <a:effectLst/>
                        </a:rPr>
                        <a:t>12</a:t>
                      </a:r>
                      <a:endParaRPr lang="ru-RU" sz="1000">
                        <a:solidFill>
                          <a:srgbClr val="000000"/>
                        </a:solidFill>
                        <a:effectLst/>
                        <a:latin typeface="Courier New"/>
                        <a:ea typeface="Courier New"/>
                      </a:endParaRPr>
                    </a:p>
                  </a:txBody>
                  <a:tcPr marL="58034" marR="58034" marT="0" marB="0" anchor="ctr"/>
                </a:tc>
                <a:tc>
                  <a:txBody>
                    <a:bodyPr/>
                    <a:lstStyle/>
                    <a:p>
                      <a:pPr algn="ctr">
                        <a:spcAft>
                          <a:spcPts val="0"/>
                        </a:spcAft>
                      </a:pPr>
                      <a:r>
                        <a:rPr lang="ru-RU" sz="1000">
                          <a:effectLst/>
                        </a:rPr>
                        <a:t>24</a:t>
                      </a:r>
                      <a:endParaRPr lang="ru-RU" sz="1000">
                        <a:solidFill>
                          <a:srgbClr val="000000"/>
                        </a:solidFill>
                        <a:effectLst/>
                        <a:latin typeface="Courier New"/>
                        <a:ea typeface="Courier New"/>
                      </a:endParaRPr>
                    </a:p>
                  </a:txBody>
                  <a:tcPr marL="58034" marR="58034" marT="0" marB="0" anchor="ctr"/>
                </a:tc>
              </a:tr>
              <a:tr h="651808">
                <a:tc>
                  <a:txBody>
                    <a:bodyPr/>
                    <a:lstStyle/>
                    <a:p>
                      <a:pPr algn="ctr">
                        <a:spcAft>
                          <a:spcPts val="0"/>
                        </a:spcAft>
                      </a:pPr>
                      <a:r>
                        <a:rPr lang="ru-RU" sz="1000">
                          <a:effectLst/>
                        </a:rPr>
                        <a:t>3</a:t>
                      </a:r>
                      <a:endParaRPr lang="ru-RU" sz="1000">
                        <a:solidFill>
                          <a:srgbClr val="000000"/>
                        </a:solidFill>
                        <a:effectLst/>
                        <a:latin typeface="Courier New"/>
                        <a:ea typeface="Courier New"/>
                      </a:endParaRPr>
                    </a:p>
                  </a:txBody>
                  <a:tcPr marL="58034" marR="58034" marT="0" marB="0" anchor="ctr"/>
                </a:tc>
                <a:tc>
                  <a:txBody>
                    <a:bodyPr/>
                    <a:lstStyle/>
                    <a:p>
                      <a:pPr>
                        <a:spcAft>
                          <a:spcPts val="0"/>
                        </a:spcAft>
                      </a:pPr>
                      <a:r>
                        <a:rPr lang="ru-RU" sz="1000">
                          <a:effectLst/>
                        </a:rPr>
                        <a:t>Руководство грантами на исследования или научными проектами по направлению подготовки в аспирантуре</a:t>
                      </a:r>
                      <a:endParaRPr lang="ru-RU" sz="1000">
                        <a:solidFill>
                          <a:srgbClr val="000000"/>
                        </a:solidFill>
                        <a:effectLst/>
                        <a:latin typeface="Courier New"/>
                        <a:ea typeface="Courier New"/>
                      </a:endParaRPr>
                    </a:p>
                  </a:txBody>
                  <a:tcPr marL="58034" marR="58034" marT="0" marB="0" anchor="ctr"/>
                </a:tc>
                <a:tc>
                  <a:txBody>
                    <a:bodyPr/>
                    <a:lstStyle/>
                    <a:p>
                      <a:pPr>
                        <a:spcAft>
                          <a:spcPts val="0"/>
                        </a:spcAft>
                      </a:pPr>
                      <a:r>
                        <a:rPr lang="ru-RU" sz="1000" dirty="0">
                          <a:effectLst/>
                        </a:rPr>
                        <a:t>Оценивается не более двух грантов (проектов), наличие трех и более позиций количества баллов не увеличивает</a:t>
                      </a:r>
                      <a:endParaRPr lang="ru-RU" sz="1000" dirty="0">
                        <a:solidFill>
                          <a:srgbClr val="000000"/>
                        </a:solidFill>
                        <a:effectLst/>
                        <a:latin typeface="Courier New"/>
                        <a:ea typeface="Courier New"/>
                      </a:endParaRPr>
                    </a:p>
                  </a:txBody>
                  <a:tcPr marL="58034" marR="58034" marT="0" marB="0" anchor="ctr"/>
                </a:tc>
                <a:tc>
                  <a:txBody>
                    <a:bodyPr/>
                    <a:lstStyle/>
                    <a:p>
                      <a:pPr algn="ctr">
                        <a:spcAft>
                          <a:spcPts val="0"/>
                        </a:spcAft>
                      </a:pPr>
                      <a:r>
                        <a:rPr lang="ru-RU" sz="1000">
                          <a:effectLst/>
                        </a:rPr>
                        <a:t>6</a:t>
                      </a:r>
                      <a:endParaRPr lang="ru-RU" sz="1000">
                        <a:solidFill>
                          <a:srgbClr val="000000"/>
                        </a:solidFill>
                        <a:effectLst/>
                        <a:latin typeface="Courier New"/>
                        <a:ea typeface="Courier New"/>
                      </a:endParaRPr>
                    </a:p>
                  </a:txBody>
                  <a:tcPr marL="58034" marR="58034" marT="0" marB="0" anchor="ctr"/>
                </a:tc>
                <a:tc>
                  <a:txBody>
                    <a:bodyPr/>
                    <a:lstStyle/>
                    <a:p>
                      <a:pPr algn="ctr">
                        <a:spcAft>
                          <a:spcPts val="0"/>
                        </a:spcAft>
                      </a:pPr>
                      <a:r>
                        <a:rPr lang="ru-RU" sz="1000">
                          <a:effectLst/>
                        </a:rPr>
                        <a:t>12</a:t>
                      </a:r>
                      <a:endParaRPr lang="ru-RU" sz="1000">
                        <a:solidFill>
                          <a:srgbClr val="000000"/>
                        </a:solidFill>
                        <a:effectLst/>
                        <a:latin typeface="Courier New"/>
                        <a:ea typeface="Courier New"/>
                      </a:endParaRPr>
                    </a:p>
                  </a:txBody>
                  <a:tcPr marL="58034" marR="58034" marT="0" marB="0" anchor="ctr"/>
                </a:tc>
              </a:tr>
              <a:tr h="651808">
                <a:tc>
                  <a:txBody>
                    <a:bodyPr/>
                    <a:lstStyle/>
                    <a:p>
                      <a:pPr algn="ctr">
                        <a:spcAft>
                          <a:spcPts val="0"/>
                        </a:spcAft>
                      </a:pPr>
                      <a:r>
                        <a:rPr lang="ru-RU" sz="1000">
                          <a:effectLst/>
                        </a:rPr>
                        <a:t>4</a:t>
                      </a:r>
                      <a:endParaRPr lang="ru-RU" sz="1000">
                        <a:solidFill>
                          <a:srgbClr val="000000"/>
                        </a:solidFill>
                        <a:effectLst/>
                        <a:latin typeface="Courier New"/>
                        <a:ea typeface="Courier New"/>
                      </a:endParaRPr>
                    </a:p>
                  </a:txBody>
                  <a:tcPr marL="58034" marR="58034" marT="0" marB="0" anchor="ctr"/>
                </a:tc>
                <a:tc>
                  <a:txBody>
                    <a:bodyPr/>
                    <a:lstStyle/>
                    <a:p>
                      <a:pPr>
                        <a:spcAft>
                          <a:spcPts val="0"/>
                        </a:spcAft>
                      </a:pPr>
                      <a:r>
                        <a:rPr lang="ru-RU" sz="1000">
                          <a:effectLst/>
                        </a:rPr>
                        <a:t>Победа (призовое место) в международных, всероссийских и региональных конкурсах на лучшую НИРС и иных научных мероприятиях по направлению подготовки в аспирантуре</a:t>
                      </a:r>
                      <a:endParaRPr lang="ru-RU" sz="1000">
                        <a:solidFill>
                          <a:srgbClr val="000000"/>
                        </a:solidFill>
                        <a:effectLst/>
                        <a:latin typeface="Courier New"/>
                        <a:ea typeface="Courier New"/>
                      </a:endParaRPr>
                    </a:p>
                  </a:txBody>
                  <a:tcPr marL="58034" marR="58034" marT="0" marB="0" anchor="ctr"/>
                </a:tc>
                <a:tc>
                  <a:txBody>
                    <a:bodyPr/>
                    <a:lstStyle/>
                    <a:p>
                      <a:pPr>
                        <a:spcAft>
                          <a:spcPts val="0"/>
                        </a:spcAft>
                      </a:pPr>
                      <a:r>
                        <a:rPr lang="ru-RU" sz="1000">
                          <a:effectLst/>
                        </a:rPr>
                        <a:t>Оценивается не более двух побед (призовых мест), наличие трех и более позиций количества баллов не увеличивает</a:t>
                      </a:r>
                      <a:endParaRPr lang="ru-RU" sz="1000">
                        <a:solidFill>
                          <a:srgbClr val="000000"/>
                        </a:solidFill>
                        <a:effectLst/>
                        <a:latin typeface="Courier New"/>
                        <a:ea typeface="Courier New"/>
                      </a:endParaRPr>
                    </a:p>
                  </a:txBody>
                  <a:tcPr marL="58034" marR="58034" marT="0" marB="0" anchor="ctr"/>
                </a:tc>
                <a:tc>
                  <a:txBody>
                    <a:bodyPr/>
                    <a:lstStyle/>
                    <a:p>
                      <a:pPr algn="ctr">
                        <a:spcAft>
                          <a:spcPts val="0"/>
                        </a:spcAft>
                      </a:pPr>
                      <a:r>
                        <a:rPr lang="ru-RU" sz="1000">
                          <a:effectLst/>
                        </a:rPr>
                        <a:t>5</a:t>
                      </a:r>
                      <a:endParaRPr lang="ru-RU" sz="1000">
                        <a:solidFill>
                          <a:srgbClr val="000000"/>
                        </a:solidFill>
                        <a:effectLst/>
                        <a:latin typeface="Courier New"/>
                        <a:ea typeface="Courier New"/>
                      </a:endParaRPr>
                    </a:p>
                  </a:txBody>
                  <a:tcPr marL="58034" marR="58034" marT="0" marB="0" anchor="ctr"/>
                </a:tc>
                <a:tc>
                  <a:txBody>
                    <a:bodyPr/>
                    <a:lstStyle/>
                    <a:p>
                      <a:pPr algn="ctr">
                        <a:spcAft>
                          <a:spcPts val="0"/>
                        </a:spcAft>
                      </a:pPr>
                      <a:r>
                        <a:rPr lang="ru-RU" sz="1000">
                          <a:effectLst/>
                        </a:rPr>
                        <a:t>10</a:t>
                      </a:r>
                      <a:endParaRPr lang="ru-RU" sz="1000">
                        <a:solidFill>
                          <a:srgbClr val="000000"/>
                        </a:solidFill>
                        <a:effectLst/>
                        <a:latin typeface="Courier New"/>
                        <a:ea typeface="Courier New"/>
                      </a:endParaRPr>
                    </a:p>
                  </a:txBody>
                  <a:tcPr marL="58034" marR="58034" marT="0" marB="0" anchor="ctr"/>
                </a:tc>
              </a:tr>
              <a:tr h="1283750">
                <a:tc>
                  <a:txBody>
                    <a:bodyPr/>
                    <a:lstStyle/>
                    <a:p>
                      <a:pPr algn="ctr">
                        <a:spcAft>
                          <a:spcPts val="0"/>
                        </a:spcAft>
                      </a:pPr>
                      <a:r>
                        <a:rPr lang="ru-RU" sz="1000">
                          <a:effectLst/>
                        </a:rPr>
                        <a:t>5</a:t>
                      </a:r>
                      <a:endParaRPr lang="ru-RU" sz="1000">
                        <a:solidFill>
                          <a:srgbClr val="000000"/>
                        </a:solidFill>
                        <a:effectLst/>
                        <a:latin typeface="Courier New"/>
                        <a:ea typeface="Courier New"/>
                      </a:endParaRPr>
                    </a:p>
                  </a:txBody>
                  <a:tcPr marL="58034" marR="58034" marT="0" marB="0" anchor="ctr"/>
                </a:tc>
                <a:tc>
                  <a:txBody>
                    <a:bodyPr/>
                    <a:lstStyle/>
                    <a:p>
                      <a:pPr>
                        <a:spcAft>
                          <a:spcPts val="0"/>
                        </a:spcAft>
                      </a:pPr>
                      <a:r>
                        <a:rPr lang="ru-RU" sz="1000">
                          <a:effectLst/>
                        </a:rPr>
                        <a:t>Очное выступление на международных и всероссийских научных и научно-практических конференциях; наличие публикаций по направлению подготовки в аспирантуре в сборниках материалов международных и всероссийских научных и научно-практических конференциях; участие в выполнении грантов на исследования или проектов по направлению подготовки в аспирантуре</a:t>
                      </a:r>
                      <a:endParaRPr lang="ru-RU" sz="1000">
                        <a:solidFill>
                          <a:srgbClr val="000000"/>
                        </a:solidFill>
                        <a:effectLst/>
                        <a:latin typeface="Courier New"/>
                        <a:ea typeface="Courier New"/>
                      </a:endParaRPr>
                    </a:p>
                  </a:txBody>
                  <a:tcPr marL="58034" marR="58034" marT="0" marB="0" anchor="ctr"/>
                </a:tc>
                <a:tc>
                  <a:txBody>
                    <a:bodyPr/>
                    <a:lstStyle/>
                    <a:p>
                      <a:pPr>
                        <a:spcAft>
                          <a:spcPts val="0"/>
                        </a:spcAft>
                      </a:pPr>
                      <a:r>
                        <a:rPr lang="ru-RU" sz="1000">
                          <a:effectLst/>
                        </a:rPr>
                        <a:t>Оценивается не более двух выступлений (публикаций, грантов, проектов), наличие трех и более позиций количества баллов не увеличивает</a:t>
                      </a:r>
                      <a:endParaRPr lang="ru-RU" sz="1000">
                        <a:solidFill>
                          <a:srgbClr val="000000"/>
                        </a:solidFill>
                        <a:effectLst/>
                        <a:latin typeface="Courier New"/>
                        <a:ea typeface="Courier New"/>
                      </a:endParaRPr>
                    </a:p>
                  </a:txBody>
                  <a:tcPr marL="58034" marR="58034" marT="0" marB="0" anchor="ctr"/>
                </a:tc>
                <a:tc>
                  <a:txBody>
                    <a:bodyPr/>
                    <a:lstStyle/>
                    <a:p>
                      <a:pPr algn="ctr">
                        <a:spcAft>
                          <a:spcPts val="0"/>
                        </a:spcAft>
                      </a:pPr>
                      <a:r>
                        <a:rPr lang="ru-RU" sz="1000">
                          <a:effectLst/>
                        </a:rPr>
                        <a:t>4</a:t>
                      </a:r>
                      <a:endParaRPr lang="ru-RU" sz="1000">
                        <a:solidFill>
                          <a:srgbClr val="000000"/>
                        </a:solidFill>
                        <a:effectLst/>
                        <a:latin typeface="Courier New"/>
                        <a:ea typeface="Courier New"/>
                      </a:endParaRPr>
                    </a:p>
                  </a:txBody>
                  <a:tcPr marL="58034" marR="58034" marT="0" marB="0" anchor="ctr"/>
                </a:tc>
                <a:tc>
                  <a:txBody>
                    <a:bodyPr/>
                    <a:lstStyle/>
                    <a:p>
                      <a:pPr algn="ctr">
                        <a:spcAft>
                          <a:spcPts val="0"/>
                        </a:spcAft>
                      </a:pPr>
                      <a:r>
                        <a:rPr lang="ru-RU" sz="1000">
                          <a:effectLst/>
                        </a:rPr>
                        <a:t>8</a:t>
                      </a:r>
                      <a:endParaRPr lang="ru-RU" sz="1000">
                        <a:solidFill>
                          <a:srgbClr val="000000"/>
                        </a:solidFill>
                        <a:effectLst/>
                        <a:latin typeface="Courier New"/>
                        <a:ea typeface="Courier New"/>
                      </a:endParaRPr>
                    </a:p>
                  </a:txBody>
                  <a:tcPr marL="58034" marR="58034" marT="0" marB="0" anchor="ctr"/>
                </a:tc>
              </a:tr>
              <a:tr h="814760">
                <a:tc>
                  <a:txBody>
                    <a:bodyPr/>
                    <a:lstStyle/>
                    <a:p>
                      <a:pPr algn="ctr">
                        <a:spcAft>
                          <a:spcPts val="0"/>
                        </a:spcAft>
                      </a:pPr>
                      <a:r>
                        <a:rPr lang="ru-RU" sz="1000">
                          <a:effectLst/>
                        </a:rPr>
                        <a:t>6</a:t>
                      </a:r>
                      <a:endParaRPr lang="ru-RU" sz="1000">
                        <a:solidFill>
                          <a:srgbClr val="000000"/>
                        </a:solidFill>
                        <a:effectLst/>
                        <a:latin typeface="Courier New"/>
                        <a:ea typeface="Courier New"/>
                      </a:endParaRPr>
                    </a:p>
                  </a:txBody>
                  <a:tcPr marL="58034" marR="58034" marT="0" marB="0" anchor="ctr"/>
                </a:tc>
                <a:tc>
                  <a:txBody>
                    <a:bodyPr/>
                    <a:lstStyle/>
                    <a:p>
                      <a:pPr>
                        <a:spcAft>
                          <a:spcPts val="0"/>
                        </a:spcAft>
                      </a:pPr>
                      <a:r>
                        <a:rPr lang="ru-RU" sz="1000">
                          <a:effectLst/>
                        </a:rPr>
                        <a:t>Очное выступление на региональных научных и научно-практических конференциях; наличие публикаций по направлению подготовки в аспирантуре в сборниках материалов региональных научных и научно-практических конференций</a:t>
                      </a:r>
                      <a:endParaRPr lang="ru-RU" sz="1000">
                        <a:solidFill>
                          <a:srgbClr val="000000"/>
                        </a:solidFill>
                        <a:effectLst/>
                        <a:latin typeface="Courier New"/>
                        <a:ea typeface="Courier New"/>
                      </a:endParaRPr>
                    </a:p>
                  </a:txBody>
                  <a:tcPr marL="58034" marR="58034" marT="0" marB="0" anchor="ctr"/>
                </a:tc>
                <a:tc>
                  <a:txBody>
                    <a:bodyPr/>
                    <a:lstStyle/>
                    <a:p>
                      <a:pPr>
                        <a:spcAft>
                          <a:spcPts val="0"/>
                        </a:spcAft>
                      </a:pPr>
                      <a:r>
                        <a:rPr lang="ru-RU" sz="1000">
                          <a:effectLst/>
                        </a:rPr>
                        <a:t>Оценивается не более двух выступлений (публикаций), наличие трех и более позиций количества баллов не увеличивает</a:t>
                      </a:r>
                      <a:endParaRPr lang="ru-RU" sz="1000">
                        <a:solidFill>
                          <a:srgbClr val="000000"/>
                        </a:solidFill>
                        <a:effectLst/>
                        <a:latin typeface="Courier New"/>
                        <a:ea typeface="Courier New"/>
                      </a:endParaRPr>
                    </a:p>
                  </a:txBody>
                  <a:tcPr marL="58034" marR="58034" marT="0" marB="0" anchor="ctr"/>
                </a:tc>
                <a:tc>
                  <a:txBody>
                    <a:bodyPr/>
                    <a:lstStyle/>
                    <a:p>
                      <a:pPr algn="ctr">
                        <a:spcAft>
                          <a:spcPts val="0"/>
                        </a:spcAft>
                      </a:pPr>
                      <a:r>
                        <a:rPr lang="ru-RU" sz="1000">
                          <a:effectLst/>
                        </a:rPr>
                        <a:t>3</a:t>
                      </a:r>
                      <a:endParaRPr lang="ru-RU" sz="1000">
                        <a:solidFill>
                          <a:srgbClr val="000000"/>
                        </a:solidFill>
                        <a:effectLst/>
                        <a:latin typeface="Courier New"/>
                        <a:ea typeface="Courier New"/>
                      </a:endParaRPr>
                    </a:p>
                  </a:txBody>
                  <a:tcPr marL="58034" marR="58034" marT="0" marB="0" anchor="ctr"/>
                </a:tc>
                <a:tc>
                  <a:txBody>
                    <a:bodyPr/>
                    <a:lstStyle/>
                    <a:p>
                      <a:pPr algn="ctr">
                        <a:spcAft>
                          <a:spcPts val="0"/>
                        </a:spcAft>
                      </a:pPr>
                      <a:r>
                        <a:rPr lang="ru-RU" sz="1000" dirty="0">
                          <a:effectLst/>
                        </a:rPr>
                        <a:t>6</a:t>
                      </a:r>
                      <a:endParaRPr lang="ru-RU" sz="1000" dirty="0">
                        <a:solidFill>
                          <a:srgbClr val="000000"/>
                        </a:solidFill>
                        <a:effectLst/>
                        <a:latin typeface="Courier New"/>
                        <a:ea typeface="Courier New"/>
                      </a:endParaRPr>
                    </a:p>
                  </a:txBody>
                  <a:tcPr marL="58034" marR="58034" marT="0" marB="0" anchor="ctr"/>
                </a:tc>
              </a:tr>
            </a:tbl>
          </a:graphicData>
        </a:graphic>
      </p:graphicFrame>
      <p:sp>
        <p:nvSpPr>
          <p:cNvPr id="4" name="Номер слайда 3"/>
          <p:cNvSpPr>
            <a:spLocks noGrp="1"/>
          </p:cNvSpPr>
          <p:nvPr>
            <p:ph type="sldNum" sz="quarter" idx="12"/>
          </p:nvPr>
        </p:nvSpPr>
        <p:spPr/>
        <p:txBody>
          <a:bodyPr/>
          <a:lstStyle/>
          <a:p>
            <a:fld id="{725C68B6-61C2-468F-89AB-4B9F7531AA68}" type="slidenum">
              <a:rPr lang="ru-RU" smtClean="0"/>
              <a:pPr/>
              <a:t>19</a:t>
            </a:fld>
            <a:endParaRPr lang="ru-RU"/>
          </a:p>
        </p:txBody>
      </p:sp>
    </p:spTree>
    <p:extLst>
      <p:ext uri="{BB962C8B-B14F-4D97-AF65-F5344CB8AC3E}">
        <p14:creationId xmlns:p14="http://schemas.microsoft.com/office/powerpoint/2010/main" xmlns="" val="1423058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720080"/>
          </a:xfrm>
        </p:spPr>
        <p:txBody>
          <a:bodyPr>
            <a:noAutofit/>
          </a:bodyPr>
          <a:lstStyle/>
          <a:p>
            <a:pPr algn="ctr"/>
            <a:r>
              <a:rPr lang="ru-RU" sz="2400" dirty="0" smtClean="0"/>
              <a:t>Основные документы, регулирующие деятельность в сфере подготовки научно-педагогических кадров</a:t>
            </a:r>
            <a:endParaRPr lang="ru-RU" sz="2400" dirty="0"/>
          </a:p>
        </p:txBody>
      </p:sp>
      <p:sp>
        <p:nvSpPr>
          <p:cNvPr id="3" name="Содержимое 2"/>
          <p:cNvSpPr>
            <a:spLocks noGrp="1"/>
          </p:cNvSpPr>
          <p:nvPr>
            <p:ph idx="1"/>
          </p:nvPr>
        </p:nvSpPr>
        <p:spPr>
          <a:xfrm>
            <a:off x="457200" y="1484784"/>
            <a:ext cx="8229600" cy="5089752"/>
          </a:xfrm>
        </p:spPr>
        <p:txBody>
          <a:bodyPr>
            <a:normAutofit lnSpcReduction="10000"/>
          </a:bodyPr>
          <a:lstStyle/>
          <a:p>
            <a:r>
              <a:rPr lang="ru-RU" sz="2000" dirty="0" smtClean="0"/>
              <a:t>Порядок </a:t>
            </a:r>
            <a:r>
              <a:rPr lang="ru-RU" sz="2000" dirty="0"/>
              <a:t>организации и </a:t>
            </a:r>
            <a:r>
              <a:rPr lang="ru-RU" sz="2000" dirty="0" smtClean="0"/>
              <a:t>осуществления образовательной </a:t>
            </a:r>
            <a:r>
              <a:rPr lang="ru-RU" sz="2000" dirty="0"/>
              <a:t>деятельности по образовательным программам </a:t>
            </a:r>
            <a:r>
              <a:rPr lang="ru-RU" sz="2000" dirty="0" smtClean="0"/>
              <a:t>высшего образования - программам </a:t>
            </a:r>
            <a:r>
              <a:rPr lang="ru-RU" sz="2000" dirty="0"/>
              <a:t>подготовки </a:t>
            </a:r>
            <a:r>
              <a:rPr lang="ru-RU" sz="2000" dirty="0" smtClean="0"/>
              <a:t>научно-педагогических </a:t>
            </a:r>
            <a:r>
              <a:rPr lang="ru-RU" sz="2000" dirty="0"/>
              <a:t>кадров в </a:t>
            </a:r>
            <a:r>
              <a:rPr lang="ru-RU" sz="2000" dirty="0" smtClean="0"/>
              <a:t>аспирантуре </a:t>
            </a:r>
            <a:r>
              <a:rPr lang="ru-RU" sz="2000" dirty="0"/>
              <a:t>(</a:t>
            </a:r>
            <a:r>
              <a:rPr lang="ru-RU" sz="2000" dirty="0" smtClean="0"/>
              <a:t>адъюнктуре),  утвержденный 19 ноября 2013 г., с дополнениями; </a:t>
            </a:r>
          </a:p>
          <a:p>
            <a:r>
              <a:rPr lang="ru-RU" sz="2000" dirty="0" smtClean="0"/>
              <a:t>Порядок </a:t>
            </a:r>
            <a:r>
              <a:rPr lang="ru-RU" sz="2000" dirty="0"/>
              <a:t>приема </a:t>
            </a:r>
            <a:r>
              <a:rPr lang="ru-RU" sz="2000" dirty="0" smtClean="0"/>
              <a:t>на </a:t>
            </a:r>
            <a:r>
              <a:rPr lang="ru-RU" sz="2000" dirty="0"/>
              <a:t>обучение </a:t>
            </a:r>
            <a:r>
              <a:rPr lang="ru-RU" sz="2000" dirty="0" smtClean="0"/>
              <a:t>по </a:t>
            </a:r>
            <a:r>
              <a:rPr lang="ru-RU" sz="2000" dirty="0"/>
              <a:t>программам подготовки </a:t>
            </a:r>
            <a:r>
              <a:rPr lang="ru-RU" sz="2000" dirty="0" smtClean="0"/>
              <a:t>научно-педагогических </a:t>
            </a:r>
            <a:r>
              <a:rPr lang="ru-RU" sz="2000" dirty="0"/>
              <a:t>кадров </a:t>
            </a:r>
            <a:r>
              <a:rPr lang="ru-RU" sz="2000" dirty="0" smtClean="0"/>
              <a:t>в аспирантуре, утвержденный 12 января 2017 г.;</a:t>
            </a:r>
          </a:p>
          <a:p>
            <a:r>
              <a:rPr lang="ru-RU" sz="2000" dirty="0" smtClean="0"/>
              <a:t>Порядок проведения </a:t>
            </a:r>
            <a:r>
              <a:rPr lang="ru-RU" sz="2000" dirty="0"/>
              <a:t>государственной итоговой аттестации </a:t>
            </a:r>
            <a:r>
              <a:rPr lang="ru-RU" sz="2000" dirty="0" smtClean="0"/>
              <a:t>по образовательным </a:t>
            </a:r>
            <a:r>
              <a:rPr lang="ru-RU" sz="2000" dirty="0"/>
              <a:t>программам высшего образования - программам подготовки </a:t>
            </a:r>
            <a:r>
              <a:rPr lang="ru-RU" sz="2000" dirty="0" smtClean="0"/>
              <a:t>научно-педагогических </a:t>
            </a:r>
            <a:r>
              <a:rPr lang="ru-RU" sz="2000" dirty="0"/>
              <a:t>кадров в </a:t>
            </a:r>
            <a:r>
              <a:rPr lang="ru-RU" sz="2000" dirty="0" smtClean="0"/>
              <a:t>аспирантуре (адъюнктуре), программам ординатуры, программам </a:t>
            </a:r>
            <a:r>
              <a:rPr lang="ru-RU" sz="2000" dirty="0" err="1" smtClean="0"/>
              <a:t>ассистентуры</a:t>
            </a:r>
            <a:r>
              <a:rPr lang="ru-RU" sz="2000" dirty="0" smtClean="0"/>
              <a:t>-стажировки</a:t>
            </a:r>
            <a:r>
              <a:rPr lang="ru-RU" sz="2000" dirty="0"/>
              <a:t>, утвержденный </a:t>
            </a:r>
            <a:r>
              <a:rPr lang="ru-RU" sz="2000" dirty="0" smtClean="0"/>
              <a:t>18 марта 2016 </a:t>
            </a:r>
            <a:r>
              <a:rPr lang="ru-RU" sz="2000" dirty="0"/>
              <a:t>г.; </a:t>
            </a:r>
          </a:p>
          <a:p>
            <a:r>
              <a:rPr lang="ru-RU" sz="2000" dirty="0" smtClean="0"/>
              <a:t>Федеральные государственные образовательные  стандарты </a:t>
            </a:r>
            <a:r>
              <a:rPr lang="ru-RU" sz="2000" dirty="0"/>
              <a:t>высшего </a:t>
            </a:r>
            <a:r>
              <a:rPr lang="ru-RU" sz="2000" dirty="0" smtClean="0"/>
              <a:t>образования по программам </a:t>
            </a:r>
            <a:r>
              <a:rPr lang="ru-RU" sz="2000" dirty="0"/>
              <a:t>подготовки </a:t>
            </a:r>
            <a:r>
              <a:rPr lang="ru-RU" sz="2000" dirty="0" smtClean="0"/>
              <a:t>научно-педагогических кадров в аспирантуре.</a:t>
            </a:r>
            <a:endParaRPr lang="ru-RU" sz="2000" dirty="0"/>
          </a:p>
          <a:p>
            <a:endParaRPr lang="ru-RU" sz="1800" dirty="0"/>
          </a:p>
          <a:p>
            <a:endParaRPr lang="ru-RU" sz="1800" dirty="0"/>
          </a:p>
          <a:p>
            <a:endParaRPr lang="ru-RU" sz="1800" b="1" dirty="0" smtClean="0">
              <a:solidFill>
                <a:srgbClr val="000000"/>
              </a:solidFill>
              <a:latin typeface="Arial" pitchFamily="34" charset="0"/>
              <a:ea typeface="Times New Roman" pitchFamily="18" charset="0"/>
              <a:cs typeface="Arial" pitchFamily="34"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2</a:t>
            </a:fld>
            <a:endParaRPr lang="ru-RU"/>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688"/>
            <a:ext cx="8229600" cy="792088"/>
          </a:xfrm>
        </p:spPr>
        <p:txBody>
          <a:bodyPr>
            <a:normAutofit fontScale="90000"/>
          </a:bodyPr>
          <a:lstStyle/>
          <a:p>
            <a:r>
              <a:rPr lang="ru-RU" dirty="0" smtClean="0">
                <a:solidFill>
                  <a:schemeClr val="accent1"/>
                </a:solidFill>
              </a:rPr>
              <a:t>Условия зачисления в аспирантуру</a:t>
            </a:r>
            <a:endParaRPr lang="ru-RU" dirty="0">
              <a:solidFill>
                <a:schemeClr val="accent1"/>
              </a:solidFill>
            </a:endParaRPr>
          </a:p>
        </p:txBody>
      </p:sp>
      <p:sp>
        <p:nvSpPr>
          <p:cNvPr id="3" name="Объект 2"/>
          <p:cNvSpPr>
            <a:spLocks noGrp="1"/>
          </p:cNvSpPr>
          <p:nvPr>
            <p:ph idx="1"/>
          </p:nvPr>
        </p:nvSpPr>
        <p:spPr>
          <a:xfrm>
            <a:off x="179512" y="1412776"/>
            <a:ext cx="8856984" cy="5161760"/>
          </a:xfrm>
        </p:spPr>
        <p:txBody>
          <a:bodyPr>
            <a:normAutofit fontScale="62500" lnSpcReduction="20000"/>
          </a:bodyPr>
          <a:lstStyle/>
          <a:p>
            <a:pPr marL="109728" indent="0">
              <a:buNone/>
            </a:pPr>
            <a:r>
              <a:rPr lang="ru-RU" sz="4000" b="1" dirty="0" smtClean="0"/>
              <a:t>Сумма</a:t>
            </a:r>
            <a:r>
              <a:rPr lang="ru-RU" b="1" dirty="0" smtClean="0"/>
              <a:t> </a:t>
            </a:r>
            <a:r>
              <a:rPr lang="ru-RU" sz="4000" b="1" dirty="0" smtClean="0"/>
              <a:t>конкурсных баллов:</a:t>
            </a:r>
          </a:p>
          <a:p>
            <a:pPr marL="109728" indent="0">
              <a:buNone/>
            </a:pPr>
            <a:r>
              <a:rPr lang="ru-RU" b="1" dirty="0" smtClean="0"/>
              <a:t>1. Баллы за вступительные испытания (по </a:t>
            </a:r>
            <a:r>
              <a:rPr lang="ru-RU" b="1" dirty="0" err="1" smtClean="0"/>
              <a:t>стобалльной</a:t>
            </a:r>
            <a:r>
              <a:rPr lang="ru-RU" b="1" dirty="0" smtClean="0"/>
              <a:t> системе)</a:t>
            </a:r>
          </a:p>
          <a:p>
            <a:pPr>
              <a:buFontTx/>
              <a:buChar char="-"/>
            </a:pPr>
            <a:r>
              <a:rPr lang="ru-RU" sz="2600" dirty="0" smtClean="0"/>
              <a:t>«отлично» - 91 – 100 баллов;</a:t>
            </a:r>
          </a:p>
          <a:p>
            <a:pPr>
              <a:buFontTx/>
              <a:buChar char="-"/>
            </a:pPr>
            <a:r>
              <a:rPr lang="ru-RU" sz="2600" dirty="0" smtClean="0"/>
              <a:t>«хорошо» - 76 – 90 баллов;</a:t>
            </a:r>
          </a:p>
          <a:p>
            <a:pPr>
              <a:buFontTx/>
              <a:buChar char="-"/>
            </a:pPr>
            <a:r>
              <a:rPr lang="ru-RU" sz="2600" dirty="0" smtClean="0"/>
              <a:t>«удовлетворительно» - 61-75 баллов;</a:t>
            </a:r>
          </a:p>
          <a:p>
            <a:pPr>
              <a:buFontTx/>
              <a:buChar char="-"/>
            </a:pPr>
            <a:r>
              <a:rPr lang="ru-RU" sz="2600" dirty="0" smtClean="0"/>
              <a:t>«неудовлетворительно» - 60 и менее баллов (экзамен не зачитывается)</a:t>
            </a:r>
          </a:p>
          <a:p>
            <a:pPr marL="109728" indent="0">
              <a:buNone/>
            </a:pPr>
            <a:r>
              <a:rPr lang="ru-RU" b="1" dirty="0" smtClean="0"/>
              <a:t>2. Баллы за индивидуальные достижения </a:t>
            </a:r>
            <a:r>
              <a:rPr lang="ru-RU" dirty="0" smtClean="0"/>
              <a:t>(выставляются предметной комиссией по специальной дисциплине).</a:t>
            </a:r>
          </a:p>
          <a:p>
            <a:pPr marL="411480" lvl="1" indent="0">
              <a:buNone/>
            </a:pPr>
            <a:endParaRPr lang="ru-RU" sz="2800" dirty="0"/>
          </a:p>
          <a:p>
            <a:pPr marL="0" lvl="1" indent="0">
              <a:buNone/>
            </a:pPr>
            <a:r>
              <a:rPr lang="ru-RU" sz="2800" b="1" dirty="0" smtClean="0"/>
              <a:t>Список </a:t>
            </a:r>
            <a:r>
              <a:rPr lang="ru-RU" sz="2800" b="1" dirty="0"/>
              <a:t>поступающих ранжируется по следующим </a:t>
            </a:r>
            <a:r>
              <a:rPr lang="ru-RU" sz="2800" b="1" dirty="0" smtClean="0"/>
              <a:t>основаниям</a:t>
            </a:r>
            <a:endParaRPr lang="ru-RU" sz="2400" dirty="0"/>
          </a:p>
          <a:p>
            <a:r>
              <a:rPr lang="ru-RU" dirty="0"/>
              <a:t> по убыванию суммы конкурсных баллов;</a:t>
            </a:r>
          </a:p>
          <a:p>
            <a:r>
              <a:rPr lang="ru-RU" dirty="0" smtClean="0"/>
              <a:t>при </a:t>
            </a:r>
            <a:r>
              <a:rPr lang="ru-RU" dirty="0"/>
              <a:t>равенстве суммы конкурсных баллов зачисляются лица, имеющие более высокий балл по специальной дисциплине;</a:t>
            </a:r>
          </a:p>
          <a:p>
            <a:r>
              <a:rPr lang="ru-RU" dirty="0" smtClean="0"/>
              <a:t>при </a:t>
            </a:r>
            <a:r>
              <a:rPr lang="ru-RU" dirty="0"/>
              <a:t>равном количестве набранных баллов по всем вступительным испытаниям и равенстве баллов по специальной дисциплине зачисляются лица, имеющие более высокий балл за индивидуальные достижения, которые учитываются приемной комиссией;</a:t>
            </a:r>
          </a:p>
          <a:p>
            <a:r>
              <a:rPr lang="ru-RU" dirty="0" smtClean="0"/>
              <a:t>при </a:t>
            </a:r>
            <a:r>
              <a:rPr lang="ru-RU" dirty="0"/>
              <a:t>равенстве набранных баллов по всем вступительным испытаниям, специальной дисциплине и индивидуальным достижениям зачисляются лица, имеющие большее количество индивидуальных достижений, ранжированных в </a:t>
            </a:r>
            <a:r>
              <a:rPr lang="ru-RU" dirty="0" smtClean="0"/>
              <a:t>установленной последовательности</a:t>
            </a: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20</a:t>
            </a:fld>
            <a:endParaRPr lang="ru-RU"/>
          </a:p>
        </p:txBody>
      </p:sp>
    </p:spTree>
    <p:extLst>
      <p:ext uri="{BB962C8B-B14F-4D97-AF65-F5344CB8AC3E}">
        <p14:creationId xmlns:p14="http://schemas.microsoft.com/office/powerpoint/2010/main" xmlns="" val="222386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21</a:t>
            </a:fld>
            <a:endParaRPr lang="ru-RU"/>
          </a:p>
        </p:txBody>
      </p:sp>
      <p:pic>
        <p:nvPicPr>
          <p:cNvPr id="5" name="Рисунок 4"/>
          <p:cNvPicPr/>
          <p:nvPr/>
        </p:nvPicPr>
        <p:blipFill>
          <a:blip r:embed="rId2" cstate="print"/>
          <a:stretch>
            <a:fillRect/>
          </a:stretch>
        </p:blipFill>
        <p:spPr>
          <a:xfrm>
            <a:off x="179512" y="692696"/>
            <a:ext cx="8640960" cy="5832648"/>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36712"/>
            <a:ext cx="8229600" cy="936104"/>
          </a:xfrm>
        </p:spPr>
        <p:txBody>
          <a:bodyPr/>
          <a:lstStyle/>
          <a:p>
            <a:pPr algn="ctr"/>
            <a:r>
              <a:rPr lang="ru-RU" dirty="0" smtClean="0"/>
              <a:t>контакты</a:t>
            </a:r>
            <a:endParaRPr lang="ru-RU" dirty="0"/>
          </a:p>
        </p:txBody>
      </p:sp>
      <p:sp>
        <p:nvSpPr>
          <p:cNvPr id="3" name="Содержимое 2"/>
          <p:cNvSpPr>
            <a:spLocks noGrp="1"/>
          </p:cNvSpPr>
          <p:nvPr>
            <p:ph idx="1"/>
          </p:nvPr>
        </p:nvSpPr>
        <p:spPr>
          <a:xfrm>
            <a:off x="457200" y="1700808"/>
            <a:ext cx="8229600" cy="4873728"/>
          </a:xfrm>
        </p:spPr>
        <p:txBody>
          <a:bodyPr>
            <a:normAutofit fontScale="92500"/>
          </a:bodyPr>
          <a:lstStyle/>
          <a:p>
            <a:pPr>
              <a:buNone/>
            </a:pPr>
            <a:r>
              <a:rPr lang="ru-RU" b="1" dirty="0" smtClean="0"/>
              <a:t>Отдел аспирантуры, докторантуры и </a:t>
            </a:r>
            <a:r>
              <a:rPr lang="en-US" b="1" dirty="0" smtClean="0"/>
              <a:t>PhD </a:t>
            </a:r>
            <a:r>
              <a:rPr lang="ru-RU" b="1" dirty="0" smtClean="0"/>
              <a:t>департамента сопровождения научной деятельности</a:t>
            </a:r>
          </a:p>
          <a:p>
            <a:endParaRPr lang="ru-RU" b="1" dirty="0" smtClean="0"/>
          </a:p>
          <a:p>
            <a:r>
              <a:rPr lang="ru-RU" b="1" dirty="0" smtClean="0"/>
              <a:t>Адрес: </a:t>
            </a:r>
            <a:r>
              <a:rPr lang="ru-RU" dirty="0" smtClean="0"/>
              <a:t>г. Владивосток, о. Русский, </a:t>
            </a:r>
            <a:r>
              <a:rPr lang="ru-RU" dirty="0" err="1" smtClean="0"/>
              <a:t>нп</a:t>
            </a:r>
            <a:r>
              <a:rPr lang="ru-RU" dirty="0" smtClean="0"/>
              <a:t> Аякс, 10, кампус ДВФУ, корпус 24 (А), </a:t>
            </a:r>
            <a:r>
              <a:rPr lang="ru-RU" dirty="0" err="1" smtClean="0"/>
              <a:t>каб</a:t>
            </a:r>
            <a:r>
              <a:rPr lang="en-US" dirty="0" smtClean="0"/>
              <a:t>. 1116</a:t>
            </a:r>
            <a:r>
              <a:rPr lang="ru-RU" dirty="0" smtClean="0"/>
              <a:t>-1119</a:t>
            </a:r>
            <a:r>
              <a:rPr lang="en-US" dirty="0" smtClean="0"/>
              <a:t>; </a:t>
            </a:r>
            <a:endParaRPr lang="ru-RU" dirty="0" smtClean="0"/>
          </a:p>
          <a:p>
            <a:pPr marL="109728" indent="0">
              <a:buNone/>
            </a:pPr>
            <a:endParaRPr lang="ru-RU" dirty="0" smtClean="0"/>
          </a:p>
          <a:p>
            <a:r>
              <a:rPr lang="ru-RU" b="1" dirty="0" smtClean="0"/>
              <a:t>E-</a:t>
            </a:r>
            <a:r>
              <a:rPr lang="ru-RU" b="1" dirty="0" err="1" smtClean="0"/>
              <a:t>mail</a:t>
            </a:r>
            <a:r>
              <a:rPr lang="ru-RU" dirty="0" smtClean="0"/>
              <a:t>: </a:t>
            </a:r>
            <a:r>
              <a:rPr lang="ru-RU" dirty="0" smtClean="0">
                <a:solidFill>
                  <a:schemeClr val="tx1">
                    <a:lumMod val="95000"/>
                    <a:lumOff val="5000"/>
                  </a:schemeClr>
                </a:solidFill>
                <a:hlinkClick r:id="rId2"/>
              </a:rPr>
              <a:t>opnpk@dvfu.ru</a:t>
            </a:r>
            <a:r>
              <a:rPr lang="ru-RU" dirty="0" smtClean="0">
                <a:solidFill>
                  <a:schemeClr val="tx1">
                    <a:lumMod val="95000"/>
                    <a:lumOff val="5000"/>
                  </a:schemeClr>
                </a:solidFill>
              </a:rPr>
              <a:t>; </a:t>
            </a:r>
            <a:r>
              <a:rPr lang="en-US" dirty="0" smtClean="0">
                <a:solidFill>
                  <a:schemeClr val="tx1">
                    <a:lumMod val="95000"/>
                    <a:lumOff val="5000"/>
                  </a:schemeClr>
                </a:solidFill>
                <a:hlinkClick r:id="rId3"/>
              </a:rPr>
              <a:t>opnpkdvfu@gmail.com</a:t>
            </a:r>
            <a:endParaRPr lang="ru-RU" dirty="0" smtClean="0">
              <a:solidFill>
                <a:schemeClr val="tx1">
                  <a:lumMod val="95000"/>
                  <a:lumOff val="5000"/>
                </a:schemeClr>
              </a:solidFill>
            </a:endParaRPr>
          </a:p>
          <a:p>
            <a:pPr marL="109728" indent="0">
              <a:buNone/>
            </a:pPr>
            <a:endParaRPr lang="ru-RU" dirty="0" smtClean="0"/>
          </a:p>
          <a:p>
            <a:r>
              <a:rPr lang="en-US" dirty="0"/>
              <a:t>https://www.dvfu.ru/science/preparation_of_scientific_and_pedagogical_staff/</a:t>
            </a: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22</a:t>
            </a:fld>
            <a:endParaRPr lang="ru-RU"/>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23</a:t>
            </a:fld>
            <a:endParaRPr lang="ru-RU"/>
          </a:p>
        </p:txBody>
      </p:sp>
      <p:sp>
        <p:nvSpPr>
          <p:cNvPr id="3" name="Прямоугольник 2"/>
          <p:cNvSpPr/>
          <p:nvPr/>
        </p:nvSpPr>
        <p:spPr>
          <a:xfrm>
            <a:off x="467544" y="1052736"/>
            <a:ext cx="8424936" cy="5909310"/>
          </a:xfrm>
          <a:prstGeom prst="rect">
            <a:avLst/>
          </a:prstGeom>
        </p:spPr>
        <p:txBody>
          <a:bodyPr wrap="square">
            <a:spAutoFit/>
          </a:bodyPr>
          <a:lstStyle/>
          <a:p>
            <a:r>
              <a:rPr lang="ru-RU" b="1" dirty="0" smtClean="0"/>
              <a:t>Школа естественных наук</a:t>
            </a:r>
          </a:p>
          <a:p>
            <a:r>
              <a:rPr lang="ru-RU" dirty="0" smtClean="0"/>
              <a:t>Начальник научно-организационного управления</a:t>
            </a:r>
          </a:p>
          <a:p>
            <a:r>
              <a:rPr lang="ru-RU" dirty="0" smtClean="0"/>
              <a:t>Красицкая Светлана Георгиевна</a:t>
            </a:r>
          </a:p>
          <a:p>
            <a:r>
              <a:rPr lang="ru-RU" dirty="0"/>
              <a:t>Кампус ДВФУ, корпус Л, </a:t>
            </a:r>
            <a:r>
              <a:rPr lang="ru-RU" dirty="0" err="1" smtClean="0"/>
              <a:t>каб</a:t>
            </a:r>
            <a:r>
              <a:rPr lang="ru-RU" dirty="0"/>
              <a:t>. </a:t>
            </a:r>
            <a:r>
              <a:rPr lang="ru-RU" dirty="0" smtClean="0"/>
              <a:t>Л-686, </a:t>
            </a:r>
            <a:endParaRPr lang="ru-RU" dirty="0"/>
          </a:p>
          <a:p>
            <a:r>
              <a:rPr lang="ru-RU" dirty="0"/>
              <a:t>тел. </a:t>
            </a:r>
            <a:r>
              <a:rPr lang="en-US" dirty="0"/>
              <a:t>8 (423) </a:t>
            </a:r>
            <a:r>
              <a:rPr lang="en-US" dirty="0" smtClean="0"/>
              <a:t>248-83-80</a:t>
            </a:r>
            <a:r>
              <a:rPr lang="ru-RU" dirty="0" smtClean="0"/>
              <a:t>, </a:t>
            </a:r>
            <a:r>
              <a:rPr lang="en-US" dirty="0" smtClean="0"/>
              <a:t>E-mail:</a:t>
            </a:r>
            <a:r>
              <a:rPr lang="en-US" dirty="0"/>
              <a:t> </a:t>
            </a:r>
            <a:r>
              <a:rPr lang="en-US" dirty="0" smtClean="0">
                <a:hlinkClick r:id="rId2"/>
              </a:rPr>
              <a:t>krasitskayasg@gmail.com</a:t>
            </a:r>
            <a:r>
              <a:rPr lang="ru-RU" dirty="0" smtClean="0"/>
              <a:t>;</a:t>
            </a:r>
          </a:p>
          <a:p>
            <a:r>
              <a:rPr lang="ru-RU" dirty="0"/>
              <a:t>начальник отдела сопровождения проектов и </a:t>
            </a:r>
            <a:r>
              <a:rPr lang="ru-RU" dirty="0" smtClean="0"/>
              <a:t>программ НОУ</a:t>
            </a:r>
          </a:p>
          <a:p>
            <a:r>
              <a:rPr lang="ru-RU" dirty="0"/>
              <a:t>Грибова Виктория Викторовна</a:t>
            </a:r>
          </a:p>
          <a:p>
            <a:r>
              <a:rPr lang="ru-RU" dirty="0" smtClean="0"/>
              <a:t> </a:t>
            </a:r>
            <a:r>
              <a:rPr lang="ru-RU" dirty="0"/>
              <a:t>Кампус ДВФУ, корпус Л, </a:t>
            </a:r>
            <a:r>
              <a:rPr lang="ru-RU" dirty="0" err="1"/>
              <a:t>каб</a:t>
            </a:r>
            <a:r>
              <a:rPr lang="ru-RU" dirty="0"/>
              <a:t>. </a:t>
            </a:r>
            <a:r>
              <a:rPr lang="ru-RU" dirty="0" smtClean="0"/>
              <a:t>Л-685, </a:t>
            </a:r>
            <a:endParaRPr lang="ru-RU" dirty="0"/>
          </a:p>
          <a:p>
            <a:r>
              <a:rPr lang="ru-RU" dirty="0"/>
              <a:t>тел. 89146918741</a:t>
            </a:r>
            <a:r>
              <a:rPr lang="ru-RU" dirty="0" smtClean="0"/>
              <a:t>, </a:t>
            </a:r>
            <a:r>
              <a:rPr lang="en-US" dirty="0"/>
              <a:t>E-mail</a:t>
            </a:r>
            <a:r>
              <a:rPr lang="en-US" dirty="0" smtClean="0"/>
              <a:t>:</a:t>
            </a:r>
            <a:r>
              <a:rPr lang="ru-RU" dirty="0" smtClean="0"/>
              <a:t> </a:t>
            </a:r>
            <a:r>
              <a:rPr lang="en-US" dirty="0" smtClean="0"/>
              <a:t>vasileva.vv@dvfu.ru</a:t>
            </a:r>
            <a:r>
              <a:rPr lang="ru-RU" dirty="0" smtClean="0"/>
              <a:t>;</a:t>
            </a:r>
          </a:p>
          <a:p>
            <a:r>
              <a:rPr lang="ru-RU" dirty="0"/>
              <a:t>ведущий специалист НОУ </a:t>
            </a:r>
            <a:endParaRPr lang="ru-RU" dirty="0" smtClean="0"/>
          </a:p>
          <a:p>
            <a:r>
              <a:rPr lang="ru-RU" dirty="0" smtClean="0"/>
              <a:t>Ермаченко </a:t>
            </a:r>
            <a:r>
              <a:rPr lang="ru-RU" dirty="0"/>
              <a:t>Валентина </a:t>
            </a:r>
            <a:r>
              <a:rPr lang="ru-RU" dirty="0" smtClean="0"/>
              <a:t>Юрьевна</a:t>
            </a:r>
          </a:p>
          <a:p>
            <a:r>
              <a:rPr lang="ru-RU" dirty="0"/>
              <a:t>Кампус ДВФУ, корпус Л, </a:t>
            </a:r>
            <a:r>
              <a:rPr lang="ru-RU" dirty="0" err="1"/>
              <a:t>каб</a:t>
            </a:r>
            <a:r>
              <a:rPr lang="ru-RU" dirty="0"/>
              <a:t>. Л-685, </a:t>
            </a:r>
          </a:p>
          <a:p>
            <a:r>
              <a:rPr lang="ru-RU" dirty="0"/>
              <a:t>тел. </a:t>
            </a:r>
            <a:r>
              <a:rPr lang="ru-RU" dirty="0" smtClean="0"/>
              <a:t>89149652211, </a:t>
            </a:r>
            <a:r>
              <a:rPr lang="en-US" dirty="0"/>
              <a:t>E-mail</a:t>
            </a:r>
            <a:r>
              <a:rPr lang="en-US" dirty="0" smtClean="0"/>
              <a:t>:</a:t>
            </a:r>
            <a:r>
              <a:rPr lang="ru-RU" dirty="0" smtClean="0"/>
              <a:t> </a:t>
            </a:r>
            <a:r>
              <a:rPr lang="en-US" dirty="0" smtClean="0"/>
              <a:t>ermachenko_vyu</a:t>
            </a:r>
            <a:r>
              <a:rPr lang="en-US" dirty="0"/>
              <a:t>@dvfu.ru</a:t>
            </a:r>
            <a:endParaRPr lang="ru-RU" dirty="0"/>
          </a:p>
          <a:p>
            <a:endParaRPr lang="ru-RU" sz="1050" u="sng" dirty="0" smtClean="0">
              <a:solidFill>
                <a:srgbClr val="FF0000"/>
              </a:solidFill>
            </a:endParaRPr>
          </a:p>
          <a:p>
            <a:r>
              <a:rPr lang="ru-RU" b="1" dirty="0" smtClean="0"/>
              <a:t>Инженерная школа</a:t>
            </a:r>
          </a:p>
          <a:p>
            <a:r>
              <a:rPr lang="ru-RU" dirty="0" smtClean="0"/>
              <a:t>Начальник управления подготовки научно-педагогических кадров - Василенко Владимир Николаевич, </a:t>
            </a:r>
          </a:p>
          <a:p>
            <a:r>
              <a:rPr lang="ru-RU" dirty="0" smtClean="0"/>
              <a:t>зав. отделом аспирантуры - </a:t>
            </a:r>
            <a:r>
              <a:rPr lang="ru-RU" dirty="0" err="1" smtClean="0"/>
              <a:t>Горовая</a:t>
            </a:r>
            <a:r>
              <a:rPr lang="ru-RU" dirty="0" smtClean="0"/>
              <a:t> Ирина Борисовна</a:t>
            </a:r>
          </a:p>
          <a:p>
            <a:r>
              <a:rPr lang="ru-RU" dirty="0"/>
              <a:t>Кампус ДВФУ, корпус 12 (С), </a:t>
            </a:r>
            <a:r>
              <a:rPr lang="ru-RU" dirty="0" err="1" smtClean="0"/>
              <a:t>каб</a:t>
            </a:r>
            <a:r>
              <a:rPr lang="ru-RU" dirty="0"/>
              <a:t>. С-525, </a:t>
            </a:r>
          </a:p>
          <a:p>
            <a:r>
              <a:rPr lang="ru-RU" dirty="0"/>
              <a:t>тел. 8 (423) 2-65-24-24 (доб.2213</a:t>
            </a:r>
            <a:r>
              <a:rPr lang="ru-RU" dirty="0" smtClean="0"/>
              <a:t>); </a:t>
            </a:r>
          </a:p>
          <a:p>
            <a:r>
              <a:rPr lang="ru-RU" dirty="0" smtClean="0"/>
              <a:t>E-</a:t>
            </a:r>
            <a:r>
              <a:rPr lang="ru-RU" dirty="0" err="1" smtClean="0"/>
              <a:t>mail</a:t>
            </a:r>
            <a:r>
              <a:rPr lang="ru-RU" dirty="0"/>
              <a:t>: </a:t>
            </a:r>
            <a:r>
              <a:rPr lang="ru-RU" dirty="0">
                <a:hlinkClick r:id="rId3"/>
              </a:rPr>
              <a:t>vasilenko.vn@dvfu.ru</a:t>
            </a:r>
            <a:r>
              <a:rPr lang="ru-RU" dirty="0"/>
              <a:t>, </a:t>
            </a:r>
            <a:r>
              <a:rPr lang="ru-RU" dirty="0" smtClean="0">
                <a:hlinkClick r:id="rId4"/>
              </a:rPr>
              <a:t>gorovaia.ib@dvfu.ru</a:t>
            </a:r>
            <a:endParaRPr lang="ru-RU"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24</a:t>
            </a:fld>
            <a:endParaRPr lang="ru-RU"/>
          </a:p>
        </p:txBody>
      </p:sp>
      <p:sp>
        <p:nvSpPr>
          <p:cNvPr id="4" name="Прямоугольник 3"/>
          <p:cNvSpPr/>
          <p:nvPr/>
        </p:nvSpPr>
        <p:spPr>
          <a:xfrm>
            <a:off x="323528" y="764704"/>
            <a:ext cx="8820472" cy="5632311"/>
          </a:xfrm>
          <a:prstGeom prst="rect">
            <a:avLst/>
          </a:prstGeom>
        </p:spPr>
        <p:txBody>
          <a:bodyPr wrap="square">
            <a:spAutoFit/>
          </a:bodyPr>
          <a:lstStyle/>
          <a:p>
            <a:r>
              <a:rPr lang="ru-RU" b="1" dirty="0"/>
              <a:t>Школа искусств и гуманитарных наук</a:t>
            </a:r>
          </a:p>
          <a:p>
            <a:r>
              <a:rPr lang="ru-RU" dirty="0"/>
              <a:t>Ведущий специалист научно-организационного отдела </a:t>
            </a:r>
          </a:p>
          <a:p>
            <a:r>
              <a:rPr lang="ru-RU" dirty="0"/>
              <a:t>Пак Светлана Васильевна</a:t>
            </a:r>
          </a:p>
          <a:p>
            <a:r>
              <a:rPr lang="ru-RU" dirty="0"/>
              <a:t>Кампус ДВФУ, корпус 26 (</a:t>
            </a:r>
            <a:r>
              <a:rPr lang="en-US" dirty="0"/>
              <a:t>F</a:t>
            </a:r>
            <a:r>
              <a:rPr lang="ru-RU" dirty="0"/>
              <a:t>), </a:t>
            </a:r>
            <a:r>
              <a:rPr lang="ru-RU" dirty="0" err="1"/>
              <a:t>каб</a:t>
            </a:r>
            <a:r>
              <a:rPr lang="ru-RU" dirty="0"/>
              <a:t>. </a:t>
            </a:r>
            <a:r>
              <a:rPr lang="en-US" dirty="0"/>
              <a:t>F</a:t>
            </a:r>
            <a:r>
              <a:rPr lang="ru-RU" dirty="0"/>
              <a:t>-729, </a:t>
            </a:r>
          </a:p>
          <a:p>
            <a:r>
              <a:rPr lang="ru-RU" dirty="0"/>
              <a:t>тел. 8 (423) 2-65-24-24 (доб.2410), </a:t>
            </a:r>
            <a:r>
              <a:rPr lang="en-US" dirty="0"/>
              <a:t>E</a:t>
            </a:r>
            <a:r>
              <a:rPr lang="ru-RU" dirty="0"/>
              <a:t>-</a:t>
            </a:r>
            <a:r>
              <a:rPr lang="en-US" dirty="0"/>
              <a:t>mail</a:t>
            </a:r>
            <a:r>
              <a:rPr lang="ru-RU" dirty="0"/>
              <a:t>: </a:t>
            </a:r>
            <a:r>
              <a:rPr lang="en-US" dirty="0" err="1"/>
              <a:t>pak</a:t>
            </a:r>
            <a:r>
              <a:rPr lang="ru-RU" dirty="0"/>
              <a:t>.</a:t>
            </a:r>
            <a:r>
              <a:rPr lang="en-US" dirty="0" err="1"/>
              <a:t>sv</a:t>
            </a:r>
            <a:r>
              <a:rPr lang="ru-RU" dirty="0">
                <a:hlinkClick r:id="rId2"/>
              </a:rPr>
              <a:t>@</a:t>
            </a:r>
            <a:r>
              <a:rPr lang="en-US" dirty="0" err="1">
                <a:hlinkClick r:id="rId2"/>
              </a:rPr>
              <a:t>dvfu</a:t>
            </a:r>
            <a:r>
              <a:rPr lang="ru-RU" dirty="0">
                <a:hlinkClick r:id="rId2"/>
              </a:rPr>
              <a:t>.</a:t>
            </a:r>
            <a:r>
              <a:rPr lang="en-US" dirty="0" err="1">
                <a:hlinkClick r:id="rId2"/>
              </a:rPr>
              <a:t>ru</a:t>
            </a:r>
            <a:endParaRPr lang="ru-RU" dirty="0"/>
          </a:p>
          <a:p>
            <a:endParaRPr lang="ru-RU" b="1" dirty="0" smtClean="0"/>
          </a:p>
          <a:p>
            <a:r>
              <a:rPr lang="ru-RU" b="1" dirty="0" smtClean="0"/>
              <a:t>Школа биомедицины</a:t>
            </a:r>
          </a:p>
          <a:p>
            <a:r>
              <a:rPr lang="ru-RU" dirty="0"/>
              <a:t>Начальник научно-организационного отдела </a:t>
            </a:r>
            <a:endParaRPr lang="ru-RU" dirty="0" smtClean="0"/>
          </a:p>
          <a:p>
            <a:r>
              <a:rPr lang="ru-RU" dirty="0" smtClean="0"/>
              <a:t>Макарова </a:t>
            </a:r>
            <a:r>
              <a:rPr lang="ru-RU" dirty="0"/>
              <a:t>Ксения Евгеньевна</a:t>
            </a:r>
          </a:p>
          <a:p>
            <a:r>
              <a:rPr lang="ru-RU" dirty="0" smtClean="0"/>
              <a:t>Кампус </a:t>
            </a:r>
            <a:r>
              <a:rPr lang="ru-RU" dirty="0"/>
              <a:t>ДВФУ, корпус 25 (М), </a:t>
            </a:r>
            <a:r>
              <a:rPr lang="ru-RU" dirty="0" err="1" smtClean="0"/>
              <a:t>каб</a:t>
            </a:r>
            <a:r>
              <a:rPr lang="ru-RU" dirty="0"/>
              <a:t>. М-725(09), </a:t>
            </a:r>
          </a:p>
          <a:p>
            <a:r>
              <a:rPr lang="ru-RU" dirty="0"/>
              <a:t>тел.</a:t>
            </a:r>
            <a:r>
              <a:rPr lang="en-US" dirty="0"/>
              <a:t> 8 (423) </a:t>
            </a:r>
            <a:r>
              <a:rPr lang="ru-RU" dirty="0"/>
              <a:t>2-65-24-24 (доб.2600), </a:t>
            </a:r>
          </a:p>
          <a:p>
            <a:r>
              <a:rPr lang="en-US" dirty="0"/>
              <a:t>E-mail: </a:t>
            </a:r>
            <a:r>
              <a:rPr lang="en-US" dirty="0" smtClean="0">
                <a:hlinkClick r:id="rId3"/>
              </a:rPr>
              <a:t>makarova.ke@dvfu.ru</a:t>
            </a:r>
            <a:endParaRPr lang="ru-RU" dirty="0" smtClean="0"/>
          </a:p>
          <a:p>
            <a:endParaRPr lang="ru-RU" u="sng" dirty="0" smtClean="0"/>
          </a:p>
          <a:p>
            <a:r>
              <a:rPr lang="ru-RU" b="1" dirty="0" smtClean="0"/>
              <a:t>Школа экономики и менеджмента</a:t>
            </a:r>
          </a:p>
          <a:p>
            <a:r>
              <a:rPr lang="ru-RU" dirty="0" smtClean="0"/>
              <a:t>Начальник отдела подготовки научно-педагогических кадров </a:t>
            </a:r>
          </a:p>
          <a:p>
            <a:r>
              <a:rPr lang="ru-RU" dirty="0" smtClean="0"/>
              <a:t>Управления научно-исследовательской деятельности</a:t>
            </a:r>
          </a:p>
          <a:p>
            <a:r>
              <a:rPr lang="ru-RU" dirty="0" smtClean="0"/>
              <a:t>Берке Василий Сергеевич</a:t>
            </a:r>
          </a:p>
          <a:p>
            <a:r>
              <a:rPr lang="ru-RU" dirty="0"/>
              <a:t>Кампус ДВФУ, Корпус G, </a:t>
            </a:r>
            <a:r>
              <a:rPr lang="ru-RU" dirty="0" err="1" smtClean="0"/>
              <a:t>каб</a:t>
            </a:r>
            <a:r>
              <a:rPr lang="ru-RU" dirty="0"/>
              <a:t>. G-541, </a:t>
            </a:r>
          </a:p>
          <a:p>
            <a:r>
              <a:rPr lang="ru-RU" dirty="0"/>
              <a:t>тел. 8 (423) 2-65-24-24 (</a:t>
            </a:r>
            <a:r>
              <a:rPr lang="ru-RU" dirty="0" smtClean="0"/>
              <a:t>доб.2654), E-</a:t>
            </a:r>
            <a:r>
              <a:rPr lang="ru-RU" dirty="0" err="1" smtClean="0"/>
              <a:t>mail</a:t>
            </a:r>
            <a:r>
              <a:rPr lang="ru-RU" dirty="0"/>
              <a:t>: </a:t>
            </a:r>
            <a:r>
              <a:rPr lang="ru-RU" dirty="0" smtClean="0">
                <a:hlinkClick r:id="rId4"/>
              </a:rPr>
              <a:t>asp.sem@dvfu.ru</a:t>
            </a:r>
            <a:endParaRPr lang="ru-RU" dirty="0" smtClean="0"/>
          </a:p>
          <a:p>
            <a:endParaRPr lang="ru-RU" u="sng"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25</a:t>
            </a:fld>
            <a:endParaRPr lang="ru-RU"/>
          </a:p>
        </p:txBody>
      </p:sp>
      <p:sp>
        <p:nvSpPr>
          <p:cNvPr id="3" name="Прямоугольник 2"/>
          <p:cNvSpPr/>
          <p:nvPr/>
        </p:nvSpPr>
        <p:spPr>
          <a:xfrm>
            <a:off x="323528" y="980728"/>
            <a:ext cx="8424936" cy="5693866"/>
          </a:xfrm>
          <a:prstGeom prst="rect">
            <a:avLst/>
          </a:prstGeom>
        </p:spPr>
        <p:txBody>
          <a:bodyPr wrap="square">
            <a:spAutoFit/>
          </a:bodyPr>
          <a:lstStyle/>
          <a:p>
            <a:r>
              <a:rPr lang="ru-RU" b="1" dirty="0"/>
              <a:t>Восточный институт - Школа региональных и международных исследований</a:t>
            </a:r>
          </a:p>
          <a:p>
            <a:r>
              <a:rPr lang="ru-RU" dirty="0"/>
              <a:t>Зав. сектором аспирантуры и докторантуры отдела научной работы</a:t>
            </a:r>
          </a:p>
          <a:p>
            <a:r>
              <a:rPr lang="ru-RU" dirty="0"/>
              <a:t>Сивохина Елена Александровна</a:t>
            </a:r>
          </a:p>
          <a:p>
            <a:r>
              <a:rPr lang="ru-RU" dirty="0"/>
              <a:t>Кампус ДВФУ, корпус 20 (D), </a:t>
            </a:r>
            <a:r>
              <a:rPr lang="ru-RU" dirty="0" err="1"/>
              <a:t>каб</a:t>
            </a:r>
            <a:r>
              <a:rPr lang="ru-RU" dirty="0"/>
              <a:t>. </a:t>
            </a:r>
            <a:r>
              <a:rPr lang="en-US" dirty="0"/>
              <a:t>D</a:t>
            </a:r>
            <a:r>
              <a:rPr lang="ru-RU" dirty="0"/>
              <a:t>-618;</a:t>
            </a:r>
          </a:p>
          <a:p>
            <a:r>
              <a:rPr lang="ru-RU" dirty="0"/>
              <a:t>тел. 8 (423) 2-65-24-24 (доб.2840),</a:t>
            </a:r>
          </a:p>
          <a:p>
            <a:r>
              <a:rPr lang="ru-RU" dirty="0"/>
              <a:t>E-</a:t>
            </a:r>
            <a:r>
              <a:rPr lang="ru-RU" dirty="0" err="1"/>
              <a:t>mail</a:t>
            </a:r>
            <a:r>
              <a:rPr lang="ru-RU" dirty="0"/>
              <a:t>: sivokhina.ea@dvfu.ru</a:t>
            </a:r>
          </a:p>
          <a:p>
            <a:endParaRPr lang="ru-RU" sz="1100" b="1" dirty="0" smtClean="0"/>
          </a:p>
          <a:p>
            <a:r>
              <a:rPr lang="ru-RU" b="1" dirty="0" smtClean="0"/>
              <a:t>Юридическая школа</a:t>
            </a:r>
          </a:p>
          <a:p>
            <a:r>
              <a:rPr lang="ru-RU" dirty="0"/>
              <a:t>Доцент кафедры уголовного права и </a:t>
            </a:r>
            <a:r>
              <a:rPr lang="ru-RU" dirty="0" smtClean="0"/>
              <a:t>криминологии</a:t>
            </a:r>
          </a:p>
          <a:p>
            <a:r>
              <a:rPr lang="ru-RU" dirty="0" smtClean="0"/>
              <a:t>Кучина </a:t>
            </a:r>
            <a:r>
              <a:rPr lang="ru-RU" dirty="0"/>
              <a:t>Ярослава </a:t>
            </a:r>
            <a:r>
              <a:rPr lang="ru-RU" dirty="0" smtClean="0"/>
              <a:t>Олеговна</a:t>
            </a:r>
          </a:p>
          <a:p>
            <a:r>
              <a:rPr lang="ru-RU" dirty="0"/>
              <a:t>Кампус ДВФУ, корпус 20 (D), </a:t>
            </a:r>
            <a:r>
              <a:rPr lang="ru-RU" dirty="0" err="1"/>
              <a:t>каб</a:t>
            </a:r>
            <a:r>
              <a:rPr lang="ru-RU" dirty="0"/>
              <a:t>. D-341,  </a:t>
            </a:r>
            <a:endParaRPr lang="ru-RU" dirty="0" smtClean="0"/>
          </a:p>
          <a:p>
            <a:r>
              <a:rPr lang="ru-RU" dirty="0" smtClean="0"/>
              <a:t>тел</a:t>
            </a:r>
            <a:r>
              <a:rPr lang="ru-RU" dirty="0"/>
              <a:t>. 8 (423) 2-65-24-24 (доб.2494); </a:t>
            </a:r>
            <a:endParaRPr lang="ru-RU" dirty="0" smtClean="0"/>
          </a:p>
          <a:p>
            <a:r>
              <a:rPr lang="ru-RU" dirty="0" smtClean="0"/>
              <a:t>E-</a:t>
            </a:r>
            <a:r>
              <a:rPr lang="ru-RU" dirty="0" err="1" smtClean="0"/>
              <a:t>mail</a:t>
            </a:r>
            <a:r>
              <a:rPr lang="ru-RU" dirty="0"/>
              <a:t>: </a:t>
            </a:r>
            <a:r>
              <a:rPr lang="ru-RU" dirty="0" smtClean="0">
                <a:hlinkClick r:id="rId2"/>
              </a:rPr>
              <a:t>aus@dvfu.ru</a:t>
            </a:r>
            <a:endParaRPr lang="ru-RU" dirty="0" smtClean="0"/>
          </a:p>
          <a:p>
            <a:endParaRPr lang="ru-RU" sz="1100" dirty="0" smtClean="0"/>
          </a:p>
          <a:p>
            <a:r>
              <a:rPr lang="ru-RU" b="1" dirty="0" smtClean="0"/>
              <a:t>Школа педагогики</a:t>
            </a:r>
          </a:p>
          <a:p>
            <a:r>
              <a:rPr lang="ru-RU" dirty="0" smtClean="0"/>
              <a:t>Специалист </a:t>
            </a:r>
            <a:r>
              <a:rPr lang="ru-RU" smtClean="0"/>
              <a:t>научно-организационного отдела </a:t>
            </a:r>
          </a:p>
          <a:p>
            <a:r>
              <a:rPr lang="ru-RU" smtClean="0"/>
              <a:t>Мушинская</a:t>
            </a:r>
            <a:r>
              <a:rPr lang="ru-RU" dirty="0" smtClean="0"/>
              <a:t> </a:t>
            </a:r>
            <a:r>
              <a:rPr lang="ru-RU" dirty="0"/>
              <a:t>Наталья </a:t>
            </a:r>
            <a:r>
              <a:rPr lang="ru-RU" dirty="0" smtClean="0"/>
              <a:t>Борисовна</a:t>
            </a:r>
          </a:p>
          <a:p>
            <a:r>
              <a:rPr lang="ru-RU" dirty="0"/>
              <a:t>г. Уссурийск</a:t>
            </a:r>
            <a:r>
              <a:rPr lang="ru-RU" dirty="0" smtClean="0"/>
              <a:t>, ул</a:t>
            </a:r>
            <a:r>
              <a:rPr lang="ru-RU" dirty="0"/>
              <a:t>. Некрасова, 35, </a:t>
            </a:r>
            <a:r>
              <a:rPr lang="ru-RU" dirty="0" err="1"/>
              <a:t>каб</a:t>
            </a:r>
            <a:r>
              <a:rPr lang="ru-RU" dirty="0"/>
              <a:t>. </a:t>
            </a:r>
            <a:r>
              <a:rPr lang="ru-RU" dirty="0" smtClean="0"/>
              <a:t>449</a:t>
            </a:r>
            <a:r>
              <a:rPr lang="ru-RU" dirty="0" smtClean="0"/>
              <a:t>,</a:t>
            </a:r>
            <a:endParaRPr lang="ru-RU" dirty="0"/>
          </a:p>
          <a:p>
            <a:r>
              <a:rPr lang="ru-RU" dirty="0"/>
              <a:t>тел</a:t>
            </a:r>
            <a:r>
              <a:rPr lang="en-US" dirty="0"/>
              <a:t>. 8 </a:t>
            </a:r>
            <a:r>
              <a:rPr lang="ru-RU" dirty="0" smtClean="0"/>
              <a:t>9242608615</a:t>
            </a:r>
            <a:endParaRPr lang="ru-RU" dirty="0"/>
          </a:p>
          <a:p>
            <a:r>
              <a:rPr lang="en-US" dirty="0"/>
              <a:t>E-mail: </a:t>
            </a:r>
            <a:r>
              <a:rPr lang="en-US" dirty="0" smtClean="0">
                <a:hlinkClick r:id="rId3"/>
              </a:rPr>
              <a:t>mushinskaia.nbo@dvfu.ru</a:t>
            </a:r>
            <a:endParaRPr lang="ru-RU"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00166" y="2285992"/>
            <a:ext cx="6357981" cy="1569660"/>
          </a:xfrm>
          <a:prstGeom prst="rect">
            <a:avLst/>
          </a:prstGeom>
        </p:spPr>
        <p:txBody>
          <a:bodyPr wrap="square">
            <a:spAutoFit/>
          </a:bodyPr>
          <a:lstStyle/>
          <a:p>
            <a:pPr algn="ctr"/>
            <a:r>
              <a:rPr lang="ru-RU" sz="4800" dirty="0" smtClean="0">
                <a:latin typeface="Arial" pitchFamily="34" charset="0"/>
                <a:cs typeface="Arial" pitchFamily="34" charset="0"/>
              </a:rPr>
              <a:t>Спасибо за внимание!</a:t>
            </a:r>
            <a:endParaRPr lang="ru-RU" sz="4800" dirty="0">
              <a:latin typeface="Arial" pitchFamily="34" charset="0"/>
              <a:cs typeface="Arial" pitchFamily="34"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26</a:t>
            </a:fld>
            <a:endParaRPr 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3</a:t>
            </a:fld>
            <a:endParaRPr lang="ru-RU"/>
          </a:p>
        </p:txBody>
      </p:sp>
      <p:sp>
        <p:nvSpPr>
          <p:cNvPr id="3" name="Прямоугольник 2"/>
          <p:cNvSpPr/>
          <p:nvPr/>
        </p:nvSpPr>
        <p:spPr>
          <a:xfrm>
            <a:off x="395536" y="836713"/>
            <a:ext cx="8424936" cy="5632311"/>
          </a:xfrm>
          <a:prstGeom prst="rect">
            <a:avLst/>
          </a:prstGeom>
        </p:spPr>
        <p:txBody>
          <a:bodyPr wrap="square">
            <a:spAutoFit/>
          </a:bodyPr>
          <a:lstStyle/>
          <a:p>
            <a:r>
              <a:rPr lang="ru-RU" sz="2400" b="1" dirty="0"/>
              <a:t>В Российской Федерации устанавливаются следующие уровни профессионального </a:t>
            </a:r>
            <a:r>
              <a:rPr lang="ru-RU" sz="2400" b="1" dirty="0" smtClean="0"/>
              <a:t>образования (ст. 10 Закона об образовании в Российской Федерации, ФЗ 273 от 29 декабря 2012 г.):</a:t>
            </a:r>
            <a:endParaRPr lang="ru-RU" sz="2400" b="1" dirty="0"/>
          </a:p>
          <a:p>
            <a:endParaRPr lang="ru-RU" sz="2400" dirty="0"/>
          </a:p>
          <a:p>
            <a:r>
              <a:rPr lang="ru-RU" sz="2400" dirty="0"/>
              <a:t>1) среднее профессиональное образование;</a:t>
            </a:r>
          </a:p>
          <a:p>
            <a:endParaRPr lang="ru-RU" sz="2400" dirty="0"/>
          </a:p>
          <a:p>
            <a:r>
              <a:rPr lang="ru-RU" sz="2400" dirty="0"/>
              <a:t>2) высшее образование - </a:t>
            </a:r>
            <a:r>
              <a:rPr lang="ru-RU" sz="2400" dirty="0" err="1"/>
              <a:t>бакалавриат</a:t>
            </a:r>
            <a:r>
              <a:rPr lang="ru-RU" sz="2400" dirty="0"/>
              <a:t>;</a:t>
            </a:r>
          </a:p>
          <a:p>
            <a:endParaRPr lang="ru-RU" sz="2400" dirty="0"/>
          </a:p>
          <a:p>
            <a:r>
              <a:rPr lang="ru-RU" sz="2400" dirty="0"/>
              <a:t>3) высшее образование - </a:t>
            </a:r>
            <a:r>
              <a:rPr lang="ru-RU" sz="2400" dirty="0" err="1"/>
              <a:t>специалитет</a:t>
            </a:r>
            <a:r>
              <a:rPr lang="ru-RU" sz="2400" dirty="0"/>
              <a:t>, магистратура;</a:t>
            </a:r>
          </a:p>
          <a:p>
            <a:endParaRPr lang="ru-RU" sz="2400" dirty="0"/>
          </a:p>
          <a:p>
            <a:r>
              <a:rPr lang="ru-RU" sz="2400" dirty="0"/>
              <a:t>4) высшее образование - подготовка кадров высшей квалификации </a:t>
            </a:r>
            <a:r>
              <a:rPr lang="ru-RU" sz="2400" dirty="0" smtClean="0"/>
              <a:t>(</a:t>
            </a:r>
            <a:r>
              <a:rPr lang="ru-RU" sz="2400" b="1" dirty="0" smtClean="0"/>
              <a:t>программы </a:t>
            </a:r>
            <a:r>
              <a:rPr lang="ru-RU" sz="2400" b="1" dirty="0"/>
              <a:t>подготовки научно-педагогических кадров в </a:t>
            </a:r>
            <a:r>
              <a:rPr lang="ru-RU" sz="2400" b="1" dirty="0" smtClean="0"/>
              <a:t>аспирантуре</a:t>
            </a:r>
            <a:r>
              <a:rPr lang="ru-RU" sz="2400" dirty="0" smtClean="0"/>
              <a:t>) </a:t>
            </a:r>
            <a:r>
              <a:rPr lang="ru-RU" sz="2400" dirty="0"/>
              <a:t>.</a:t>
            </a:r>
          </a:p>
        </p:txBody>
      </p:sp>
    </p:spTree>
    <p:extLst>
      <p:ext uri="{BB962C8B-B14F-4D97-AF65-F5344CB8AC3E}">
        <p14:creationId xmlns:p14="http://schemas.microsoft.com/office/powerpoint/2010/main" xmlns="" val="16809056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4</a:t>
            </a:fld>
            <a:endParaRPr lang="ru-RU"/>
          </a:p>
        </p:txBody>
      </p:sp>
      <p:sp>
        <p:nvSpPr>
          <p:cNvPr id="4" name="Прямоугольник 3"/>
          <p:cNvSpPr/>
          <p:nvPr/>
        </p:nvSpPr>
        <p:spPr>
          <a:xfrm>
            <a:off x="467544" y="836712"/>
            <a:ext cx="8208912" cy="5478423"/>
          </a:xfrm>
          <a:prstGeom prst="rect">
            <a:avLst/>
          </a:prstGeom>
        </p:spPr>
        <p:txBody>
          <a:bodyPr wrap="square">
            <a:spAutoFit/>
          </a:bodyPr>
          <a:lstStyle/>
          <a:p>
            <a:pPr lvl="0" indent="450850" algn="just" fontAlgn="base">
              <a:spcBef>
                <a:spcPct val="0"/>
              </a:spcBef>
              <a:spcAft>
                <a:spcPct val="0"/>
              </a:spcAft>
            </a:pPr>
            <a:r>
              <a:rPr lang="ru-RU" sz="2000" dirty="0" smtClean="0"/>
              <a:t>Программы аспирантуры реализуются в целях создания аспирантам  условий для приобретения необходимого для осуществления профессиональной деятельности уровня знаний, умений, навыков, опыта деятельности и подготовки к защите научно-квалификационной работы (диссертации) на соискание ученой степени кандидата наук. </a:t>
            </a:r>
            <a:endParaRPr lang="ru-RU" sz="2000" dirty="0" smtClean="0">
              <a:solidFill>
                <a:srgbClr val="FF0000"/>
              </a:solidFill>
              <a:ea typeface="Times New Roman" pitchFamily="18" charset="0"/>
              <a:cs typeface="Arial" pitchFamily="34" charset="0"/>
            </a:endParaRPr>
          </a:p>
          <a:p>
            <a:pPr lvl="0" indent="450850" algn="just" fontAlgn="base">
              <a:spcBef>
                <a:spcPct val="0"/>
              </a:spcBef>
              <a:spcAft>
                <a:spcPct val="0"/>
              </a:spcAft>
            </a:pPr>
            <a:endParaRPr lang="ru-RU" sz="1000" dirty="0" smtClean="0">
              <a:solidFill>
                <a:srgbClr val="000000"/>
              </a:solidFill>
              <a:ea typeface="Times New Roman" pitchFamily="18" charset="0"/>
              <a:cs typeface="Arial" pitchFamily="34" charset="0"/>
            </a:endParaRPr>
          </a:p>
          <a:p>
            <a:pPr lvl="0" indent="450850" algn="just" fontAlgn="base">
              <a:spcBef>
                <a:spcPct val="0"/>
              </a:spcBef>
              <a:spcAft>
                <a:spcPct val="0"/>
              </a:spcAft>
            </a:pPr>
            <a:r>
              <a:rPr lang="ru-RU" sz="2000" dirty="0" smtClean="0">
                <a:solidFill>
                  <a:srgbClr val="000000"/>
                </a:solidFill>
                <a:ea typeface="Times New Roman" pitchFamily="18" charset="0"/>
                <a:cs typeface="Arial" pitchFamily="34" charset="0"/>
              </a:rPr>
              <a:t>В аспирантуру принимаются на конкурсной основе граждане Российской Федерации, имеющие высшее образование, подтвержденное дипломом специалиста или магистра.</a:t>
            </a:r>
          </a:p>
          <a:p>
            <a:pPr lvl="0" indent="450850" algn="just" fontAlgn="base">
              <a:spcBef>
                <a:spcPct val="0"/>
              </a:spcBef>
              <a:spcAft>
                <a:spcPct val="0"/>
              </a:spcAft>
            </a:pPr>
            <a:r>
              <a:rPr lang="ru-RU" sz="2000" dirty="0" smtClean="0">
                <a:solidFill>
                  <a:srgbClr val="000000"/>
                </a:solidFill>
                <a:ea typeface="Times New Roman" pitchFamily="18" charset="0"/>
                <a:cs typeface="Arial" pitchFamily="34" charset="0"/>
              </a:rPr>
              <a:t> В аспирантуре учатся 3 (4) года по очной форме и 4 (5) года по заочной форме.</a:t>
            </a:r>
          </a:p>
          <a:p>
            <a:pPr lvl="0" indent="450850" algn="just" fontAlgn="base">
              <a:spcBef>
                <a:spcPct val="0"/>
              </a:spcBef>
              <a:spcAft>
                <a:spcPct val="0"/>
              </a:spcAft>
            </a:pPr>
            <a:endParaRPr lang="ru-RU" sz="2000" dirty="0" smtClean="0">
              <a:solidFill>
                <a:srgbClr val="000000"/>
              </a:solidFill>
              <a:cs typeface="Arial" pitchFamily="34" charset="0"/>
            </a:endParaRPr>
          </a:p>
          <a:p>
            <a:pPr algn="just"/>
            <a:r>
              <a:rPr lang="ru-RU" sz="2000" dirty="0" smtClean="0">
                <a:cs typeface="Arial" pitchFamily="34" charset="0"/>
              </a:rPr>
              <a:t>     В результате успешного окончания аспирантуры выпускник получает диплом с присвоением квалификации </a:t>
            </a:r>
            <a:r>
              <a:rPr lang="ru-RU" sz="2000" b="1" dirty="0" smtClean="0">
                <a:cs typeface="Arial" pitchFamily="34" charset="0"/>
              </a:rPr>
              <a:t>«Исследователь. Преподаватель-исследователь», </a:t>
            </a:r>
            <a:r>
              <a:rPr lang="ru-RU" sz="2000" dirty="0" smtClean="0">
                <a:cs typeface="Arial" pitchFamily="34" charset="0"/>
              </a:rPr>
              <a:t>а при условии защиты диссертации </a:t>
            </a:r>
            <a:r>
              <a:rPr lang="ru-RU" sz="2000" b="1" dirty="0" smtClean="0">
                <a:cs typeface="Arial" pitchFamily="34" charset="0"/>
              </a:rPr>
              <a:t>- ученую степень кандидата наук.</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1080120"/>
          </a:xfrm>
        </p:spPr>
        <p:txBody>
          <a:bodyPr>
            <a:normAutofit/>
          </a:bodyPr>
          <a:lstStyle/>
          <a:p>
            <a:r>
              <a:rPr lang="ru-RU" sz="3000" dirty="0" smtClean="0"/>
              <a:t>Обучение в аспирантуре дает возможность:</a:t>
            </a:r>
            <a:endParaRPr lang="ru-RU" sz="3000" dirty="0"/>
          </a:p>
        </p:txBody>
      </p:sp>
      <p:sp>
        <p:nvSpPr>
          <p:cNvPr id="3" name="Содержимое 2"/>
          <p:cNvSpPr>
            <a:spLocks noGrp="1"/>
          </p:cNvSpPr>
          <p:nvPr>
            <p:ph idx="1"/>
          </p:nvPr>
        </p:nvSpPr>
        <p:spPr>
          <a:xfrm>
            <a:off x="457200" y="1628800"/>
            <a:ext cx="8229600" cy="4945736"/>
          </a:xfrm>
        </p:spPr>
        <p:txBody>
          <a:bodyPr>
            <a:normAutofit lnSpcReduction="10000"/>
          </a:bodyPr>
          <a:lstStyle/>
          <a:p>
            <a:r>
              <a:rPr lang="ru-RU" dirty="0" smtClean="0"/>
              <a:t>проведения научно-исследовательской работы под руководством ведущих ученых университета и Российской академии наук;</a:t>
            </a:r>
          </a:p>
          <a:p>
            <a:r>
              <a:rPr lang="ru-RU" dirty="0" smtClean="0"/>
              <a:t>самореализации, развития своих творческих способностей и интересов;</a:t>
            </a:r>
          </a:p>
          <a:p>
            <a:r>
              <a:rPr lang="ru-RU" dirty="0" smtClean="0"/>
              <a:t>профессиональной деятельности в высших учебных заведениях и научных организациях;</a:t>
            </a:r>
          </a:p>
          <a:p>
            <a:r>
              <a:rPr lang="ru-RU" dirty="0" smtClean="0"/>
              <a:t>получения дохода от реализации собственного интеллекта (участие в </a:t>
            </a:r>
            <a:r>
              <a:rPr lang="ru-RU" dirty="0" err="1" smtClean="0"/>
              <a:t>грантовых</a:t>
            </a:r>
            <a:r>
              <a:rPr lang="ru-RU" dirty="0" smtClean="0"/>
              <a:t> программах, конкурсах, стипендиальных программах).</a:t>
            </a:r>
          </a:p>
          <a:p>
            <a:endParaRPr lang="ru-RU" sz="2400" dirty="0" smtClean="0"/>
          </a:p>
          <a:p>
            <a:endParaRPr lang="ru-RU" sz="2400"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5</a:t>
            </a:fld>
            <a:endParaRPr lang="ru-R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620688"/>
            <a:ext cx="8568952" cy="936104"/>
          </a:xfrm>
        </p:spPr>
        <p:txBody>
          <a:bodyPr>
            <a:noAutofit/>
          </a:bodyPr>
          <a:lstStyle/>
          <a:p>
            <a:pPr algn="ctr"/>
            <a:r>
              <a:rPr lang="ru-RU" dirty="0" smtClean="0"/>
              <a:t>Обучение</a:t>
            </a:r>
            <a:r>
              <a:rPr lang="ru-RU" sz="3000" dirty="0" smtClean="0"/>
              <a:t> </a:t>
            </a:r>
            <a:r>
              <a:rPr lang="ru-RU" dirty="0" smtClean="0"/>
              <a:t>в аспирантуре</a:t>
            </a:r>
            <a:endParaRPr lang="ru-RU" dirty="0"/>
          </a:p>
        </p:txBody>
      </p:sp>
      <p:sp>
        <p:nvSpPr>
          <p:cNvPr id="3" name="Содержимое 2"/>
          <p:cNvSpPr>
            <a:spLocks noGrp="1"/>
          </p:cNvSpPr>
          <p:nvPr>
            <p:ph idx="1"/>
          </p:nvPr>
        </p:nvSpPr>
        <p:spPr>
          <a:xfrm>
            <a:off x="457200" y="1412776"/>
            <a:ext cx="8229600" cy="5161760"/>
          </a:xfrm>
        </p:spPr>
        <p:txBody>
          <a:bodyPr>
            <a:normAutofit fontScale="70000" lnSpcReduction="20000"/>
          </a:bodyPr>
          <a:lstStyle/>
          <a:p>
            <a:pPr marL="109728" indent="0">
              <a:buNone/>
            </a:pPr>
            <a:r>
              <a:rPr lang="ru-RU" u="sng" dirty="0" smtClean="0"/>
              <a:t>Обучение осуществляется по направлениям и профилям подготовки.</a:t>
            </a:r>
          </a:p>
          <a:p>
            <a:pPr marL="109728" indent="0">
              <a:buNone/>
            </a:pPr>
            <a:endParaRPr lang="ru-RU" sz="2400" u="sng" dirty="0"/>
          </a:p>
          <a:p>
            <a:pPr marL="0" indent="0">
              <a:buNone/>
            </a:pPr>
            <a:r>
              <a:rPr lang="ru-RU" sz="2600" dirty="0" smtClean="0">
                <a:cs typeface="Arial" pitchFamily="34" charset="0"/>
              </a:rPr>
              <a:t>В ДВФУ открыто 32 направления подготовки, в рамках которых выделяют профили подготовки (образовательные программы). </a:t>
            </a:r>
          </a:p>
          <a:p>
            <a:pPr marL="0" indent="0">
              <a:buNone/>
            </a:pPr>
            <a:r>
              <a:rPr lang="ru-RU" sz="2600" dirty="0" smtClean="0">
                <a:cs typeface="Arial" pitchFamily="34" charset="0"/>
              </a:rPr>
              <a:t>Всего ДВФУ имеет право обучения по 134 образовательным программам аспирантуры, в настоящее время обучение идет по 90 образовательным программам, на набор этого года выставлено 109 образовательных программ.</a:t>
            </a:r>
          </a:p>
          <a:p>
            <a:pPr marL="0" indent="0">
              <a:buNone/>
            </a:pPr>
            <a:endParaRPr lang="ru-RU" sz="2600" b="1" dirty="0" smtClean="0">
              <a:cs typeface="Arial" pitchFamily="34" charset="0"/>
            </a:endParaRPr>
          </a:p>
          <a:p>
            <a:pPr marL="0" indent="0">
              <a:buNone/>
            </a:pPr>
            <a:r>
              <a:rPr lang="ru-RU" sz="2600" b="1" dirty="0" smtClean="0">
                <a:cs typeface="Arial" pitchFamily="34" charset="0"/>
              </a:rPr>
              <a:t>НО</a:t>
            </a:r>
            <a:r>
              <a:rPr lang="ru-RU" sz="2600" b="1" dirty="0">
                <a:cs typeface="Arial" pitchFamily="34" charset="0"/>
              </a:rPr>
              <a:t>!!!</a:t>
            </a:r>
          </a:p>
          <a:p>
            <a:pPr marL="0" indent="0">
              <a:buNone/>
            </a:pPr>
            <a:r>
              <a:rPr lang="ru-RU" sz="2600" dirty="0">
                <a:cs typeface="Arial" pitchFamily="34" charset="0"/>
              </a:rPr>
              <a:t>Кандидатские диссертации  пишутся и защищаются не по направлениям подготовки, а по специальностям научных работников</a:t>
            </a:r>
            <a:r>
              <a:rPr lang="ru-RU" sz="2600" dirty="0" smtClean="0">
                <a:cs typeface="Arial" pitchFamily="34" charset="0"/>
              </a:rPr>
              <a:t>.</a:t>
            </a:r>
            <a:r>
              <a:rPr lang="ru-RU" sz="2600" dirty="0">
                <a:cs typeface="Arial" pitchFamily="34" charset="0"/>
              </a:rPr>
              <a:t> </a:t>
            </a:r>
            <a:r>
              <a:rPr lang="ru-RU" sz="2600" dirty="0" smtClean="0">
                <a:cs typeface="Arial" pitchFamily="34" charset="0"/>
              </a:rPr>
              <a:t>Специальности определены номенклатурой </a:t>
            </a:r>
            <a:r>
              <a:rPr lang="ru-RU" sz="2600" dirty="0">
                <a:cs typeface="Arial" pitchFamily="34" charset="0"/>
              </a:rPr>
              <a:t>специальностей научных </a:t>
            </a:r>
            <a:r>
              <a:rPr lang="ru-RU" sz="2600" dirty="0" smtClean="0">
                <a:cs typeface="Arial" pitchFamily="34" charset="0"/>
              </a:rPr>
              <a:t>работников, </a:t>
            </a:r>
            <a:r>
              <a:rPr lang="ru-RU" sz="2600" dirty="0">
                <a:cs typeface="Arial" pitchFamily="34" charset="0"/>
              </a:rPr>
              <a:t>утвержденной </a:t>
            </a:r>
            <a:r>
              <a:rPr lang="ru-RU" sz="2600" dirty="0" smtClean="0">
                <a:cs typeface="Arial" pitchFamily="34" charset="0"/>
              </a:rPr>
              <a:t>приказом Министерства </a:t>
            </a:r>
            <a:r>
              <a:rPr lang="ru-RU" sz="2600" dirty="0">
                <a:cs typeface="Arial" pitchFamily="34" charset="0"/>
              </a:rPr>
              <a:t>образования и науки Российской Федерации от 23 октября 2017 г. № </a:t>
            </a:r>
            <a:r>
              <a:rPr lang="ru-RU" sz="2600" dirty="0" smtClean="0">
                <a:cs typeface="Arial" pitchFamily="34" charset="0"/>
              </a:rPr>
              <a:t>1027.</a:t>
            </a:r>
            <a:endParaRPr lang="ru-RU" sz="2600" dirty="0">
              <a:cs typeface="Arial" pitchFamily="34" charset="0"/>
            </a:endParaRPr>
          </a:p>
          <a:p>
            <a:pPr marL="0" indent="0">
              <a:buNone/>
            </a:pPr>
            <a:endParaRPr lang="ru-RU" sz="2600" b="1" i="1" dirty="0">
              <a:cs typeface="Arial" pitchFamily="34" charset="0"/>
            </a:endParaRPr>
          </a:p>
          <a:p>
            <a:pPr marL="0" indent="0">
              <a:buNone/>
            </a:pPr>
            <a:r>
              <a:rPr lang="ru-RU" sz="2600" dirty="0" smtClean="0">
                <a:cs typeface="Arial" pitchFamily="34" charset="0"/>
              </a:rPr>
              <a:t>Профили подготовки соответствуют специальностям научных работников.</a:t>
            </a:r>
          </a:p>
          <a:p>
            <a:pPr marL="0" indent="0">
              <a:buNone/>
            </a:pPr>
            <a:r>
              <a:rPr lang="ru-RU" sz="2600" dirty="0" smtClean="0"/>
              <a:t>Это соотношение определяется приказом </a:t>
            </a:r>
            <a:r>
              <a:rPr lang="ru-RU" sz="2600" dirty="0">
                <a:cs typeface="Arial" pitchFamily="34" charset="0"/>
              </a:rPr>
              <a:t>Министерства образования и науки</a:t>
            </a:r>
            <a:r>
              <a:rPr lang="ru-RU" sz="2600" dirty="0" smtClean="0"/>
              <a:t> от </a:t>
            </a:r>
            <a:r>
              <a:rPr lang="ru-RU" sz="2600" b="1" dirty="0" smtClean="0"/>
              <a:t>02.09.2014 № 1192</a:t>
            </a:r>
            <a:endParaRPr lang="ru-RU" sz="2600"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6</a:t>
            </a:fld>
            <a:endParaRPr lang="ru-R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7</a:t>
            </a:fld>
            <a:endParaRPr lang="ru-RU"/>
          </a:p>
        </p:txBody>
      </p:sp>
      <p:graphicFrame>
        <p:nvGraphicFramePr>
          <p:cNvPr id="3" name="Диаграмма 2"/>
          <p:cNvGraphicFramePr/>
          <p:nvPr>
            <p:extLst>
              <p:ext uri="{D42A27DB-BD31-4B8C-83A1-F6EECF244321}">
                <p14:modId xmlns:p14="http://schemas.microsoft.com/office/powerpoint/2010/main" xmlns="" val="295563130"/>
              </p:ext>
            </p:extLst>
          </p:nvPr>
        </p:nvGraphicFramePr>
        <p:xfrm>
          <a:off x="179512" y="620688"/>
          <a:ext cx="8429684" cy="59531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5374882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620688"/>
            <a:ext cx="8712968" cy="864096"/>
          </a:xfrm>
        </p:spPr>
        <p:txBody>
          <a:bodyPr>
            <a:noAutofit/>
          </a:bodyPr>
          <a:lstStyle/>
          <a:p>
            <a:pPr algn="ctr"/>
            <a:r>
              <a:rPr lang="ru-RU" sz="2800" dirty="0" smtClean="0"/>
              <a:t>Требования </a:t>
            </a:r>
            <a:r>
              <a:rPr lang="ru-RU" sz="2800" dirty="0"/>
              <a:t>к организации учебного процесса в </a:t>
            </a:r>
            <a:r>
              <a:rPr lang="ru-RU" sz="2800" dirty="0" smtClean="0"/>
              <a:t>аспирантуре</a:t>
            </a:r>
            <a:endParaRPr lang="ru-RU" sz="2800" dirty="0"/>
          </a:p>
        </p:txBody>
      </p:sp>
      <p:sp>
        <p:nvSpPr>
          <p:cNvPr id="3" name="Содержимое 2"/>
          <p:cNvSpPr>
            <a:spLocks noGrp="1"/>
          </p:cNvSpPr>
          <p:nvPr>
            <p:ph idx="1"/>
          </p:nvPr>
        </p:nvSpPr>
        <p:spPr>
          <a:xfrm>
            <a:off x="107504" y="1556792"/>
            <a:ext cx="8712968" cy="5017744"/>
          </a:xfrm>
        </p:spPr>
        <p:txBody>
          <a:bodyPr>
            <a:normAutofit/>
          </a:bodyPr>
          <a:lstStyle/>
          <a:p>
            <a:pPr marL="0" indent="0">
              <a:spcBef>
                <a:spcPts val="0"/>
              </a:spcBef>
              <a:buNone/>
            </a:pPr>
            <a:r>
              <a:rPr lang="ru-RU" sz="1800" dirty="0" smtClean="0"/>
              <a:t>Объем программы аспирантуры составляет 180 </a:t>
            </a:r>
            <a:r>
              <a:rPr lang="ru-RU" sz="1800" dirty="0"/>
              <a:t>зачетных единиц </a:t>
            </a:r>
            <a:r>
              <a:rPr lang="ru-RU" sz="1800" dirty="0" smtClean="0"/>
              <a:t>для трехлетнего срока обучения и 240 зачетных единиц для четырехлетнего</a:t>
            </a:r>
            <a:endParaRPr lang="ru-RU" sz="2400" dirty="0" smtClean="0">
              <a:ea typeface="Times New Roman"/>
              <a:cs typeface="Times New Roman" panose="02020603050405020304" pitchFamily="18" charset="0"/>
            </a:endParaRPr>
          </a:p>
          <a:p>
            <a:pPr marL="342900" indent="-342900">
              <a:buFontTx/>
              <a:buChar char="-"/>
            </a:pPr>
            <a:endParaRPr lang="ru-RU" sz="2400" dirty="0">
              <a:ea typeface="Times New Roman"/>
              <a:cs typeface="Times New Roman" panose="02020603050405020304" pitchFamily="18" charset="0"/>
            </a:endParaRPr>
          </a:p>
          <a:p>
            <a:pPr marL="342900" indent="-342900">
              <a:buFontTx/>
              <a:buChar char="-"/>
            </a:pPr>
            <a:endParaRPr lang="ru-RU" sz="2400" dirty="0" smtClean="0">
              <a:ea typeface="Times New Roman"/>
              <a:cs typeface="Times New Roman" panose="02020603050405020304" pitchFamily="18" charset="0"/>
            </a:endParaRPr>
          </a:p>
          <a:p>
            <a:pPr marL="0" indent="0">
              <a:buNone/>
            </a:pPr>
            <a:endParaRPr lang="ru-RU" sz="2400" i="1" dirty="0" smtClean="0"/>
          </a:p>
        </p:txBody>
      </p:sp>
      <p:sp>
        <p:nvSpPr>
          <p:cNvPr id="4" name="Номер слайда 3"/>
          <p:cNvSpPr>
            <a:spLocks noGrp="1"/>
          </p:cNvSpPr>
          <p:nvPr>
            <p:ph type="sldNum" sz="quarter" idx="12"/>
          </p:nvPr>
        </p:nvSpPr>
        <p:spPr/>
        <p:txBody>
          <a:bodyPr/>
          <a:lstStyle/>
          <a:p>
            <a:fld id="{725C68B6-61C2-468F-89AB-4B9F7531AA68}" type="slidenum">
              <a:rPr lang="ru-RU" smtClean="0"/>
              <a:pPr/>
              <a:t>8</a:t>
            </a:fld>
            <a:endParaRPr lang="ru-RU"/>
          </a:p>
        </p:txBody>
      </p:sp>
      <p:graphicFrame>
        <p:nvGraphicFramePr>
          <p:cNvPr id="5" name="Таблица 4"/>
          <p:cNvGraphicFramePr>
            <a:graphicFrameLocks noGrp="1"/>
          </p:cNvGraphicFramePr>
          <p:nvPr>
            <p:extLst>
              <p:ext uri="{D42A27DB-BD31-4B8C-83A1-F6EECF244321}">
                <p14:modId xmlns:p14="http://schemas.microsoft.com/office/powerpoint/2010/main" xmlns="" val="1810002578"/>
              </p:ext>
            </p:extLst>
          </p:nvPr>
        </p:nvGraphicFramePr>
        <p:xfrm>
          <a:off x="179513" y="2204863"/>
          <a:ext cx="8784974" cy="4453879"/>
        </p:xfrm>
        <a:graphic>
          <a:graphicData uri="http://schemas.openxmlformats.org/drawingml/2006/table">
            <a:tbl>
              <a:tblPr firstRow="1" bandRow="1">
                <a:tableStyleId>{5C22544A-7EE6-4342-B048-85BDC9FD1C3A}</a:tableStyleId>
              </a:tblPr>
              <a:tblGrid>
                <a:gridCol w="5904655"/>
                <a:gridCol w="1440160"/>
                <a:gridCol w="1440159"/>
              </a:tblGrid>
              <a:tr h="755942">
                <a:tc>
                  <a:txBody>
                    <a:bodyPr/>
                    <a:lstStyle/>
                    <a:p>
                      <a:r>
                        <a:rPr lang="ru-RU" sz="1500" dirty="0" smtClean="0"/>
                        <a:t>Структура</a:t>
                      </a:r>
                      <a:r>
                        <a:rPr lang="ru-RU" sz="1500" baseline="0" dirty="0" smtClean="0"/>
                        <a:t> образовательной программы</a:t>
                      </a:r>
                      <a:endParaRPr lang="ru-RU" sz="1500" dirty="0"/>
                    </a:p>
                  </a:txBody>
                  <a:tcPr/>
                </a:tc>
                <a:tc>
                  <a:txBody>
                    <a:bodyPr/>
                    <a:lstStyle/>
                    <a:p>
                      <a:r>
                        <a:rPr lang="ru-RU" sz="1500" dirty="0" smtClean="0"/>
                        <a:t>Срок обучения </a:t>
                      </a:r>
                    </a:p>
                    <a:p>
                      <a:r>
                        <a:rPr lang="ru-RU" sz="1500" dirty="0" smtClean="0"/>
                        <a:t>3 года</a:t>
                      </a:r>
                      <a:endParaRPr lang="ru-RU" sz="1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500" dirty="0" smtClean="0"/>
                        <a:t>Срок обучения </a:t>
                      </a:r>
                    </a:p>
                    <a:p>
                      <a:pPr marL="0" marR="0" indent="0" algn="l" defTabSz="914400" rtl="0" eaLnBrk="1" fontAlgn="auto" latinLnBrk="0" hangingPunct="1">
                        <a:lnSpc>
                          <a:spcPct val="100000"/>
                        </a:lnSpc>
                        <a:spcBef>
                          <a:spcPts val="0"/>
                        </a:spcBef>
                        <a:spcAft>
                          <a:spcPts val="0"/>
                        </a:spcAft>
                        <a:buClrTx/>
                        <a:buSzTx/>
                        <a:buFontTx/>
                        <a:buNone/>
                        <a:tabLst/>
                        <a:defRPr/>
                      </a:pPr>
                      <a:r>
                        <a:rPr lang="ru-RU" sz="1500" dirty="0" smtClean="0"/>
                        <a:t>4 года</a:t>
                      </a:r>
                      <a:endParaRPr lang="ru-RU" sz="1500" dirty="0"/>
                    </a:p>
                  </a:txBody>
                  <a:tcPr/>
                </a:tc>
              </a:tr>
              <a:tr h="1422949">
                <a:tc>
                  <a:txBody>
                    <a:bodyPr/>
                    <a:lstStyle/>
                    <a:p>
                      <a:pPr marL="0" indent="0">
                        <a:buFontTx/>
                        <a:buNone/>
                      </a:pPr>
                      <a:r>
                        <a:rPr lang="ru-RU" sz="1500" b="1" i="1" dirty="0" smtClean="0"/>
                        <a:t>Образовательная составляющая:</a:t>
                      </a:r>
                    </a:p>
                    <a:p>
                      <a:pPr marL="342900" indent="-342900">
                        <a:buFontTx/>
                        <a:buChar char="-"/>
                      </a:pPr>
                      <a:r>
                        <a:rPr lang="ru-RU" sz="1500" dirty="0" smtClean="0">
                          <a:ea typeface="Times New Roman"/>
                          <a:cs typeface="Times New Roman" panose="02020603050405020304" pitchFamily="18" charset="0"/>
                        </a:rPr>
                        <a:t>дисциплины, направленные на подготовку к сдаче кандидатских экзаменов, </a:t>
                      </a:r>
                    </a:p>
                    <a:p>
                      <a:pPr marL="342900" indent="-342900">
                        <a:buFontTx/>
                        <a:buChar char="-"/>
                      </a:pPr>
                      <a:r>
                        <a:rPr lang="ru-RU" sz="1500" dirty="0" smtClean="0">
                          <a:ea typeface="Times New Roman"/>
                          <a:cs typeface="Times New Roman" panose="02020603050405020304" pitchFamily="18" charset="0"/>
                        </a:rPr>
                        <a:t>дисциплины, направленные на специальную подготовку, </a:t>
                      </a:r>
                    </a:p>
                    <a:p>
                      <a:pPr marL="342900" indent="-342900">
                        <a:buFontTx/>
                        <a:buChar char="-"/>
                      </a:pPr>
                      <a:r>
                        <a:rPr lang="ru-RU" sz="1500" dirty="0" smtClean="0">
                          <a:ea typeface="Times New Roman"/>
                          <a:cs typeface="Times New Roman" panose="02020603050405020304" pitchFamily="18" charset="0"/>
                        </a:rPr>
                        <a:t>дисциплины, направленные на подготовку к преподавательской деятельности</a:t>
                      </a:r>
                      <a:endParaRPr lang="ru-RU" sz="1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500" b="1" i="1" dirty="0" smtClean="0"/>
                        <a:t>30 зачетных единиц  </a:t>
                      </a:r>
                    </a:p>
                    <a:p>
                      <a:pPr marL="0" marR="0" indent="0" algn="l" defTabSz="914400" rtl="0" eaLnBrk="1" fontAlgn="auto" latinLnBrk="0" hangingPunct="1">
                        <a:lnSpc>
                          <a:spcPct val="100000"/>
                        </a:lnSpc>
                        <a:spcBef>
                          <a:spcPts val="0"/>
                        </a:spcBef>
                        <a:spcAft>
                          <a:spcPts val="0"/>
                        </a:spcAft>
                        <a:buClrTx/>
                        <a:buSzTx/>
                        <a:buFontTx/>
                        <a:buNone/>
                        <a:tabLst/>
                        <a:defRPr/>
                      </a:pPr>
                      <a:r>
                        <a:rPr lang="ru-RU" sz="1500" b="1" i="1" dirty="0" smtClean="0"/>
                        <a:t>(17 %)</a:t>
                      </a:r>
                    </a:p>
                    <a:p>
                      <a:endParaRPr lang="ru-RU" sz="1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500" b="1" i="1" dirty="0" smtClean="0"/>
                        <a:t>30 зачетных единиц  </a:t>
                      </a:r>
                    </a:p>
                    <a:p>
                      <a:pPr marL="0" marR="0" indent="0" algn="l" defTabSz="914400" rtl="0" eaLnBrk="1" fontAlgn="auto" latinLnBrk="0" hangingPunct="1">
                        <a:lnSpc>
                          <a:spcPct val="100000"/>
                        </a:lnSpc>
                        <a:spcBef>
                          <a:spcPts val="0"/>
                        </a:spcBef>
                        <a:spcAft>
                          <a:spcPts val="0"/>
                        </a:spcAft>
                        <a:buClrTx/>
                        <a:buSzTx/>
                        <a:buFontTx/>
                        <a:buNone/>
                        <a:tabLst/>
                        <a:defRPr/>
                      </a:pPr>
                      <a:r>
                        <a:rPr lang="ru-RU" sz="1500" b="1" i="1" dirty="0" smtClean="0"/>
                        <a:t>(12,5 %)</a:t>
                      </a:r>
                    </a:p>
                    <a:p>
                      <a:endParaRPr lang="ru-RU" sz="1500" dirty="0"/>
                    </a:p>
                  </a:txBody>
                  <a:tcPr/>
                </a:tc>
              </a:tr>
              <a:tr h="1237641">
                <a:tc>
                  <a:txBody>
                    <a:bodyPr/>
                    <a:lstStyle/>
                    <a:p>
                      <a:r>
                        <a:rPr lang="ru-RU" sz="1500" b="1" i="1" dirty="0" smtClean="0"/>
                        <a:t>Практики и научные исследования:</a:t>
                      </a:r>
                    </a:p>
                    <a:p>
                      <a:pPr marL="342900" indent="-342900">
                        <a:buFontTx/>
                        <a:buChar char="-"/>
                      </a:pPr>
                      <a:r>
                        <a:rPr lang="ru-RU" sz="1500" dirty="0" smtClean="0">
                          <a:cs typeface="Times New Roman" panose="02020603050405020304" pitchFamily="18" charset="0"/>
                        </a:rPr>
                        <a:t>научно-исследовательская практика,</a:t>
                      </a:r>
                    </a:p>
                    <a:p>
                      <a:pPr marL="342900" indent="-342900">
                        <a:buFontTx/>
                        <a:buChar char="-"/>
                      </a:pPr>
                      <a:r>
                        <a:rPr lang="ru-RU" sz="1500" dirty="0" smtClean="0">
                          <a:cs typeface="Times New Roman" panose="02020603050405020304" pitchFamily="18" charset="0"/>
                        </a:rPr>
                        <a:t>педагогическая практика,</a:t>
                      </a:r>
                    </a:p>
                    <a:p>
                      <a:pPr marL="342900" indent="-342900">
                        <a:buFontTx/>
                        <a:buChar char="-"/>
                      </a:pPr>
                      <a:r>
                        <a:rPr lang="ru-RU" sz="1500" dirty="0" smtClean="0">
                          <a:cs typeface="Times New Roman" panose="02020603050405020304" pitchFamily="18" charset="0"/>
                        </a:rPr>
                        <a:t>научно-исследовательская деятельность и подготовка  диссертации на соискание ученой степени кандидата наук</a:t>
                      </a:r>
                      <a:endParaRPr lang="ru-RU" sz="1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500" b="1" i="1" dirty="0" smtClean="0"/>
                        <a:t>141 зачетная единица </a:t>
                      </a:r>
                    </a:p>
                    <a:p>
                      <a:pPr marL="0" marR="0" indent="0" algn="l" defTabSz="914400" rtl="0" eaLnBrk="1" fontAlgn="auto" latinLnBrk="0" hangingPunct="1">
                        <a:lnSpc>
                          <a:spcPct val="100000"/>
                        </a:lnSpc>
                        <a:spcBef>
                          <a:spcPts val="0"/>
                        </a:spcBef>
                        <a:spcAft>
                          <a:spcPts val="0"/>
                        </a:spcAft>
                        <a:buClrTx/>
                        <a:buSzTx/>
                        <a:buFontTx/>
                        <a:buNone/>
                        <a:tabLst/>
                        <a:defRPr/>
                      </a:pPr>
                      <a:r>
                        <a:rPr lang="ru-RU" sz="1500" b="1" i="1" dirty="0" smtClean="0"/>
                        <a:t>(78 %)</a:t>
                      </a:r>
                      <a:endParaRPr lang="ru-RU" sz="1500" dirty="0" smtClean="0"/>
                    </a:p>
                    <a:p>
                      <a:endParaRPr lang="ru-RU" sz="1500" dirty="0"/>
                    </a:p>
                  </a:txBody>
                  <a:tcPr/>
                </a:tc>
                <a:tc>
                  <a:txBody>
                    <a:bodyPr/>
                    <a:lstStyle/>
                    <a:p>
                      <a:r>
                        <a:rPr lang="ru-RU" sz="1500" b="1" i="1" dirty="0" smtClean="0"/>
                        <a:t>201 зачетная единица </a:t>
                      </a:r>
                    </a:p>
                    <a:p>
                      <a:r>
                        <a:rPr lang="ru-RU" sz="1500" b="1" i="1" dirty="0" smtClean="0"/>
                        <a:t>(84 %)</a:t>
                      </a:r>
                      <a:endParaRPr lang="ru-RU" sz="1500" dirty="0"/>
                    </a:p>
                  </a:txBody>
                  <a:tcPr/>
                </a:tc>
              </a:tr>
              <a:tr h="975958">
                <a:tc>
                  <a:txBody>
                    <a:bodyPr/>
                    <a:lstStyle/>
                    <a:p>
                      <a:r>
                        <a:rPr lang="ru-RU" sz="1500" b="1" i="1" dirty="0" smtClean="0"/>
                        <a:t>Государственная итоговая аттестация</a:t>
                      </a:r>
                      <a:endParaRPr lang="ru-RU" sz="1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500" b="1" i="1" dirty="0" smtClean="0"/>
                        <a:t>9 зачетных единиц  </a:t>
                      </a:r>
                    </a:p>
                    <a:p>
                      <a:pPr marL="0" marR="0" indent="0" algn="l" defTabSz="914400" rtl="0" eaLnBrk="1" fontAlgn="auto" latinLnBrk="0" hangingPunct="1">
                        <a:lnSpc>
                          <a:spcPct val="100000"/>
                        </a:lnSpc>
                        <a:spcBef>
                          <a:spcPts val="0"/>
                        </a:spcBef>
                        <a:spcAft>
                          <a:spcPts val="0"/>
                        </a:spcAft>
                        <a:buClrTx/>
                        <a:buSzTx/>
                        <a:buFontTx/>
                        <a:buNone/>
                        <a:tabLst/>
                        <a:defRPr/>
                      </a:pPr>
                      <a:r>
                        <a:rPr lang="ru-RU" sz="1500" b="1" i="1" dirty="0" smtClean="0"/>
                        <a:t>(5 %)</a:t>
                      </a:r>
                      <a:endParaRPr lang="ru-RU" sz="1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500" b="1" i="1" dirty="0" smtClean="0"/>
                        <a:t>9 зачетных единиц  </a:t>
                      </a:r>
                    </a:p>
                    <a:p>
                      <a:pPr marL="0" marR="0" indent="0" algn="l" defTabSz="914400" rtl="0" eaLnBrk="1" fontAlgn="auto" latinLnBrk="0" hangingPunct="1">
                        <a:lnSpc>
                          <a:spcPct val="100000"/>
                        </a:lnSpc>
                        <a:spcBef>
                          <a:spcPts val="0"/>
                        </a:spcBef>
                        <a:spcAft>
                          <a:spcPts val="0"/>
                        </a:spcAft>
                        <a:buClrTx/>
                        <a:buSzTx/>
                        <a:buFontTx/>
                        <a:buNone/>
                        <a:tabLst/>
                        <a:defRPr/>
                      </a:pPr>
                      <a:r>
                        <a:rPr lang="ru-RU" sz="1500" b="1" i="1" dirty="0" smtClean="0"/>
                        <a:t>(3,5 %)</a:t>
                      </a:r>
                      <a:endParaRPr lang="ru-RU" sz="1500"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692696"/>
            <a:ext cx="8892480" cy="792088"/>
          </a:xfrm>
        </p:spPr>
        <p:txBody>
          <a:bodyPr>
            <a:noAutofit/>
          </a:bodyPr>
          <a:lstStyle/>
          <a:p>
            <a:pPr algn="ctr"/>
            <a:r>
              <a:rPr lang="ru-RU" sz="3200" dirty="0"/>
              <a:t>Т</a:t>
            </a:r>
            <a:r>
              <a:rPr lang="ru-RU" sz="3200" dirty="0" smtClean="0"/>
              <a:t>ребования </a:t>
            </a:r>
            <a:r>
              <a:rPr lang="ru-RU" sz="3200" dirty="0"/>
              <a:t>к контролю качества освоения программ аспирантуры</a:t>
            </a:r>
            <a:endParaRPr lang="ru-RU" sz="3000" dirty="0"/>
          </a:p>
        </p:txBody>
      </p:sp>
      <p:sp>
        <p:nvSpPr>
          <p:cNvPr id="3" name="Содержимое 2"/>
          <p:cNvSpPr>
            <a:spLocks noGrp="1"/>
          </p:cNvSpPr>
          <p:nvPr>
            <p:ph idx="1"/>
          </p:nvPr>
        </p:nvSpPr>
        <p:spPr>
          <a:xfrm>
            <a:off x="539552" y="1556792"/>
            <a:ext cx="8229600" cy="4608512"/>
          </a:xfrm>
        </p:spPr>
        <p:txBody>
          <a:bodyPr>
            <a:normAutofit fontScale="92500"/>
          </a:bodyPr>
          <a:lstStyle/>
          <a:p>
            <a:pPr marL="0" indent="0">
              <a:buFontTx/>
              <a:buChar char="-"/>
            </a:pPr>
            <a:r>
              <a:rPr lang="ru-RU" sz="2600" dirty="0" smtClean="0"/>
              <a:t> </a:t>
            </a:r>
            <a:r>
              <a:rPr lang="ru-RU" sz="2600" b="1" i="1" dirty="0" smtClean="0"/>
              <a:t>текущий контроль успеваемости</a:t>
            </a:r>
            <a:r>
              <a:rPr lang="ru-RU" sz="2600" dirty="0" smtClean="0"/>
              <a:t>, обеспечивающий регулярное оценивание хода освоения дисциплин и прохождения практик;</a:t>
            </a:r>
          </a:p>
          <a:p>
            <a:pPr marL="0" indent="0">
              <a:buFontTx/>
              <a:buChar char="-"/>
            </a:pPr>
            <a:r>
              <a:rPr lang="ru-RU" sz="2600" dirty="0" smtClean="0"/>
              <a:t> </a:t>
            </a:r>
            <a:r>
              <a:rPr lang="ru-RU" sz="2600" b="1" i="1" dirty="0" smtClean="0"/>
              <a:t>промежуточная аттестация </a:t>
            </a:r>
            <a:r>
              <a:rPr lang="ru-RU" sz="2600" dirty="0" smtClean="0"/>
              <a:t>- оценивание промежуточных и окончательных результатов обучения по дисциплинам, прохождения практик, выполнения научных исследований;</a:t>
            </a:r>
          </a:p>
          <a:p>
            <a:pPr marL="0" indent="0">
              <a:buFontTx/>
              <a:buChar char="-"/>
            </a:pPr>
            <a:r>
              <a:rPr lang="ru-RU" sz="2600" dirty="0" smtClean="0"/>
              <a:t> </a:t>
            </a:r>
            <a:r>
              <a:rPr lang="ru-RU" sz="2600" b="1" i="1" dirty="0" smtClean="0"/>
              <a:t>государственная итоговая аттестация </a:t>
            </a:r>
            <a:r>
              <a:rPr lang="ru-RU" sz="2600" dirty="0" smtClean="0"/>
              <a:t>– сдача государственного экзамена и представление научного доклада об основных результатах научно-квалификационной работы (диссертации на соискание ученой степени кандидата наук).</a:t>
            </a:r>
          </a:p>
          <a:p>
            <a:pPr marL="0" indent="0">
              <a:buNone/>
            </a:pPr>
            <a:endParaRPr lang="ru-RU" sz="2600" dirty="0" smtClean="0"/>
          </a:p>
          <a:p>
            <a:endParaRPr lang="ru-RU" u="sng"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9</a:t>
            </a:fld>
            <a:endParaRPr lang="ru-RU"/>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1811</TotalTime>
  <Words>2011</Words>
  <Application>Microsoft Office PowerPoint</Application>
  <PresentationFormat>Экран (4:3)</PresentationFormat>
  <Paragraphs>341</Paragraphs>
  <Slides>26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Городская</vt:lpstr>
      <vt:lpstr>Организация приема в аспирантуру ДВФУ  в 2018/19 учебном году  </vt:lpstr>
      <vt:lpstr>Основные документы, регулирующие деятельность в сфере подготовки научно-педагогических кадров</vt:lpstr>
      <vt:lpstr>Слайд 3</vt:lpstr>
      <vt:lpstr>Слайд 4</vt:lpstr>
      <vt:lpstr>Обучение в аспирантуре дает возможность:</vt:lpstr>
      <vt:lpstr>Обучение в аспирантуре</vt:lpstr>
      <vt:lpstr>Слайд 7</vt:lpstr>
      <vt:lpstr>Требования к организации учебного процесса в аспирантуре</vt:lpstr>
      <vt:lpstr>Требования к контролю качества освоения программ аспирантуры</vt:lpstr>
      <vt:lpstr>Права аспирантов</vt:lpstr>
      <vt:lpstr>План приёма в аспирантуру ДВФУ в 2018 году (очная форма обучения, бюджетная основа)</vt:lpstr>
      <vt:lpstr>Слайд 12</vt:lpstr>
      <vt:lpstr>Поступление в аспирантуру в 2018 году</vt:lpstr>
      <vt:lpstr>Перечень документов</vt:lpstr>
      <vt:lpstr>Документы, необходимые для поступления, представляются в ДВФУ одним из следующих способов</vt:lpstr>
      <vt:lpstr>Прием на обучение осуществляется по следующим условиям поступления с проведением отдельного конкурса по каждой совокупности этих условий:</vt:lpstr>
      <vt:lpstr>Вступительные испытания </vt:lpstr>
      <vt:lpstr>Индивидуальные научные достижения поступающего, результаты которых учитываются при приеме на обучение </vt:lpstr>
      <vt:lpstr>Оценивание индивидуальных достижений</vt:lpstr>
      <vt:lpstr>Условия зачисления в аспирантуру</vt:lpstr>
      <vt:lpstr>Слайд 21</vt:lpstr>
      <vt:lpstr>контакты</vt:lpstr>
      <vt:lpstr>Слайд 23</vt:lpstr>
      <vt:lpstr>Слайд 24</vt:lpstr>
      <vt:lpstr>Слайд 25</vt:lpstr>
      <vt:lpstr>Слайд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Подготовка научно-педагогических и научных кадров высшей квалификации в аспирантуре ДВФУ</dc:title>
  <dc:creator>139</dc:creator>
  <cp:lastModifiedBy>mushinskaia.nb</cp:lastModifiedBy>
  <cp:revision>179</cp:revision>
  <cp:lastPrinted>2018-05-31T03:18:50Z</cp:lastPrinted>
  <dcterms:created xsi:type="dcterms:W3CDTF">2012-04-11T08:19:57Z</dcterms:created>
  <dcterms:modified xsi:type="dcterms:W3CDTF">2018-06-19T06:24:25Z</dcterms:modified>
</cp:coreProperties>
</file>