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00" r:id="rId3"/>
    <p:sldId id="330" r:id="rId4"/>
    <p:sldId id="305" r:id="rId5"/>
    <p:sldId id="306" r:id="rId6"/>
    <p:sldId id="307" r:id="rId7"/>
    <p:sldId id="308" r:id="rId8"/>
    <p:sldId id="324" r:id="rId9"/>
    <p:sldId id="310" r:id="rId10"/>
    <p:sldId id="311" r:id="rId11"/>
    <p:sldId id="326" r:id="rId12"/>
    <p:sldId id="329" r:id="rId13"/>
    <p:sldId id="327" r:id="rId14"/>
    <p:sldId id="313" r:id="rId15"/>
    <p:sldId id="276" r:id="rId16"/>
    <p:sldId id="331" r:id="rId17"/>
    <p:sldId id="318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803" autoAdjust="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1843D-AEC9-4C2D-AF00-ACFAABD6141B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5AB2-BB69-4591-AAFA-471525A17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5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85AB2-BB69-4591-AAFA-471525A17B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85AB2-BB69-4591-AAFA-471525A17B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9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85AB2-BB69-4591-AAFA-471525A17BA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7B0307-640E-43C6-BF2C-2052DD045F46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F637-B6AB-4669-906C-0505D49CB0CF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A18-B3BE-4A1C-9186-AD7B71FA32FD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100F-BE34-450B-A17D-C14727FC14EA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A4DA-2884-427C-A8A0-D7FF97CDF147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03DB-ED9E-44DB-B088-1BC14D65F775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22E1B2-0393-4F91-AB50-26456185AA57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E54793-7A3C-4A9A-8F01-12805CB8C93C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A5C5-ADCF-49B1-B866-F86301DEE5CD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46BC-6FD7-4831-9EB8-9B65082C4B5F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ED62-5F70-4865-B308-02E0B0ED8115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A4C7F8-78B4-4B2D-9CA4-839C9E34CF29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opnpk@dvfu.ru" TargetMode="External"/><Relationship Id="rId2" Type="http://schemas.openxmlformats.org/officeDocument/2006/relationships/hyperlink" Target="mailto:sverkunova.tn@dvfu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vfu.ru/web/science/doc_asp" TargetMode="External"/><Relationship Id="rId4" Type="http://schemas.openxmlformats.org/officeDocument/2006/relationships/hyperlink" Target="mailto:opnpkdvfu@gmail.c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072" y="332656"/>
            <a:ext cx="8352928" cy="34563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Проведение государственной итоговой аттестации в аспирантуре ДВФУ </a:t>
            </a:r>
            <a:br>
              <a:rPr lang="ru-RU" sz="4000" dirty="0" smtClean="0"/>
            </a:br>
            <a:r>
              <a:rPr lang="ru-RU" sz="4000" smtClean="0"/>
              <a:t>в 2017/18 </a:t>
            </a:r>
            <a:r>
              <a:rPr lang="ru-RU" sz="4000" dirty="0" smtClean="0"/>
              <a:t>учебном году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4202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Начальник отдела аспирантуры, </a:t>
            </a:r>
          </a:p>
          <a:p>
            <a:r>
              <a:rPr lang="ru-RU" dirty="0" smtClean="0"/>
              <a:t>докторантуры и </a:t>
            </a:r>
            <a:r>
              <a:rPr lang="en-US" dirty="0" smtClean="0"/>
              <a:t>PhD </a:t>
            </a:r>
            <a:r>
              <a:rPr lang="ru-RU" dirty="0" smtClean="0"/>
              <a:t>департамента </a:t>
            </a:r>
          </a:p>
          <a:p>
            <a:r>
              <a:rPr lang="ru-RU" dirty="0" smtClean="0"/>
              <a:t>сопровождения научной деятельности </a:t>
            </a:r>
          </a:p>
          <a:p>
            <a:r>
              <a:rPr lang="ru-RU" dirty="0" smtClean="0"/>
              <a:t>кандидат исторических наук, доцент                                           </a:t>
            </a:r>
            <a:r>
              <a:rPr lang="ru-RU" dirty="0" err="1" smtClean="0"/>
              <a:t>Т.Н.Сверкунова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Допуск аспирантов к ГИА и </a:t>
            </a:r>
            <a:br>
              <a:rPr lang="ru-RU" sz="2800" b="1" dirty="0" smtClean="0"/>
            </a:br>
            <a:r>
              <a:rPr lang="ru-RU" sz="2800" b="1" dirty="0" smtClean="0"/>
              <a:t>государственному экзамену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0577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	</a:t>
            </a:r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r>
              <a:rPr lang="ru-RU" sz="2900" b="1" dirty="0" smtClean="0"/>
              <a:t>Основание допуска</a:t>
            </a:r>
          </a:p>
          <a:p>
            <a:pPr marL="109728" indent="0" algn="just">
              <a:buNone/>
            </a:pPr>
            <a:r>
              <a:rPr lang="ru-RU" sz="2900" dirty="0" smtClean="0"/>
              <a:t>К </a:t>
            </a:r>
            <a:r>
              <a:rPr lang="ru-RU" sz="2900" dirty="0"/>
              <a:t>государственной итоговой аттестации </a:t>
            </a:r>
            <a:r>
              <a:rPr lang="ru-RU" sz="2900" dirty="0" smtClean="0"/>
              <a:t>и к сдаче государственного экзамена допускается </a:t>
            </a:r>
            <a:r>
              <a:rPr lang="ru-RU" sz="2900" dirty="0"/>
              <a:t>обучающийся, не имеющий академической задолженности и в полном объеме выполнивший учебный план и индивидуальный учебный план по соответствующей </a:t>
            </a:r>
            <a:r>
              <a:rPr lang="ru-RU" sz="2900" dirty="0" smtClean="0"/>
              <a:t>ОПОП аспирантуры.</a:t>
            </a:r>
          </a:p>
          <a:p>
            <a:pPr marL="109728" indent="0" algn="ctr">
              <a:buNone/>
            </a:pPr>
            <a:endParaRPr lang="ru-RU" sz="2900" b="1" dirty="0" smtClean="0"/>
          </a:p>
          <a:p>
            <a:pPr marL="109728" indent="0" algn="ctr">
              <a:buNone/>
            </a:pPr>
            <a:r>
              <a:rPr lang="ru-RU" sz="2900" b="1" dirty="0" smtClean="0"/>
              <a:t>Предварительная работа</a:t>
            </a:r>
          </a:p>
          <a:p>
            <a:pPr marL="109728" indent="0" algn="just">
              <a:buNone/>
            </a:pPr>
            <a:r>
              <a:rPr lang="ru-RU" sz="2900" dirty="0" smtClean="0"/>
              <a:t>1. Контроль выполнения аттестационных требований при промежуточной аттестации аспирантов в 5 / </a:t>
            </a:r>
            <a:r>
              <a:rPr lang="en-US" sz="2900" dirty="0" smtClean="0"/>
              <a:t>7</a:t>
            </a:r>
            <a:r>
              <a:rPr lang="ru-RU" sz="2900" dirty="0" smtClean="0"/>
              <a:t> семестре:</a:t>
            </a:r>
          </a:p>
          <a:p>
            <a:pPr algn="just">
              <a:buFontTx/>
              <a:buChar char="-"/>
            </a:pPr>
            <a:r>
              <a:rPr lang="ru-RU" sz="2900" dirty="0" smtClean="0"/>
              <a:t>отсутствие академических задолженностей;</a:t>
            </a:r>
          </a:p>
          <a:p>
            <a:pPr algn="just">
              <a:buFontTx/>
              <a:buChar char="-"/>
            </a:pPr>
            <a:r>
              <a:rPr lang="ru-RU" sz="2900" dirty="0" smtClean="0"/>
              <a:t>представление не менее 3 / 2 опубликованных или принятых в печать статей в журналах из перечня ВАК (гуманитарные и социальные науки / остальные науки);</a:t>
            </a:r>
          </a:p>
          <a:p>
            <a:pPr algn="just">
              <a:buFontTx/>
              <a:buChar char="-"/>
            </a:pPr>
            <a:r>
              <a:rPr lang="ru-RU" sz="2900" dirty="0" smtClean="0"/>
              <a:t>наличие 75 % текста диссертации (подтверждается научным руководителем).</a:t>
            </a:r>
          </a:p>
          <a:p>
            <a:pPr marL="109728" indent="0" algn="just">
              <a:buNone/>
            </a:pPr>
            <a:r>
              <a:rPr lang="ru-RU" sz="2900" dirty="0" smtClean="0"/>
              <a:t>2. Индивидуальная работа с аспирантами в 6 / 8 семестре по завершению подготовки диссертации и публикации статей.</a:t>
            </a:r>
          </a:p>
          <a:p>
            <a:pPr marL="109728" indent="0" algn="just">
              <a:buNone/>
            </a:pPr>
            <a:r>
              <a:rPr lang="ru-RU" sz="2900" dirty="0" smtClean="0"/>
              <a:t>3. Сверка и корректировка (при необходимости) тем диссертаций.</a:t>
            </a:r>
          </a:p>
          <a:p>
            <a:pPr marL="109728" indent="0" algn="just">
              <a:buNone/>
            </a:pPr>
            <a:r>
              <a:rPr lang="ru-RU" sz="2900" dirty="0" smtClean="0"/>
              <a:t>4. Предварительное рассмотрение диссертации </a:t>
            </a:r>
            <a:r>
              <a:rPr lang="ru-RU" sz="2900" dirty="0"/>
              <a:t>и подготовленного на ее основе научного доклада на заседании кафедры (департамента</a:t>
            </a:r>
            <a:r>
              <a:rPr lang="ru-RU" sz="2900" dirty="0" smtClean="0"/>
              <a:t>).</a:t>
            </a:r>
            <a:endParaRPr lang="ru-RU" sz="29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38397"/>
              </p:ext>
            </p:extLst>
          </p:nvPr>
        </p:nvGraphicFramePr>
        <p:xfrm>
          <a:off x="467544" y="1340768"/>
          <a:ext cx="8319864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2288"/>
                <a:gridCol w="1224136"/>
                <a:gridCol w="4503440"/>
              </a:tblGrid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Приказ </a:t>
                      </a:r>
                      <a:r>
                        <a:rPr lang="ru-RU" sz="1200" dirty="0">
                          <a:effectLst/>
                        </a:rPr>
                        <a:t>о допуске аспирантов к ГИА 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- Приказ о допуске аспирантов к сдаче государственного экзамена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Срок: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до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11 июня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2018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г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Ответственные: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зав</a:t>
                      </a:r>
                      <a:r>
                        <a:rPr lang="ru-RU" sz="1200" dirty="0">
                          <a:effectLst/>
                        </a:rPr>
                        <a:t>. кафедрами / директора департаментов,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научные </a:t>
                      </a:r>
                      <a:r>
                        <a:rPr lang="ru-RU" sz="1200" dirty="0">
                          <a:effectLst/>
                        </a:rPr>
                        <a:t>руководители,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ответственные </a:t>
                      </a:r>
                      <a:r>
                        <a:rPr lang="ru-RU" sz="1200" dirty="0">
                          <a:effectLst/>
                        </a:rPr>
                        <a:t>за работу аспирантуры в школах,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сотрудники ОАД</a:t>
                      </a:r>
                      <a:r>
                        <a:rPr lang="en-US" sz="1200" dirty="0" smtClean="0">
                          <a:effectLst/>
                        </a:rPr>
                        <a:t>PhD</a:t>
                      </a:r>
                      <a:r>
                        <a:rPr lang="ru-RU" sz="1200" dirty="0" smtClean="0">
                          <a:effectLst/>
                        </a:rPr>
                        <a:t> Д</a:t>
                      </a:r>
                      <a:r>
                        <a:rPr lang="en-US" sz="1200" dirty="0" smtClean="0">
                          <a:effectLst/>
                        </a:rPr>
                        <a:t>C</a:t>
                      </a:r>
                      <a:r>
                        <a:rPr lang="ru-RU" sz="1200" dirty="0" smtClean="0">
                          <a:effectLst/>
                        </a:rPr>
                        <a:t>НД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/>
              <a:t>Допуск </a:t>
            </a:r>
            <a:r>
              <a:rPr lang="ru-RU" sz="2600" b="1" dirty="0"/>
              <a:t>аспирантов к представлению научного доклада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77784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endParaRPr lang="ru-RU" b="1" dirty="0"/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endParaRPr lang="ru-RU" b="1" dirty="0" smtClean="0"/>
          </a:p>
          <a:p>
            <a:pPr marL="109728" indent="0" algn="ctr">
              <a:buNone/>
            </a:pPr>
            <a:r>
              <a:rPr lang="ru-RU" sz="4000" b="1" dirty="0" smtClean="0"/>
              <a:t>Основание </a:t>
            </a:r>
            <a:r>
              <a:rPr lang="ru-RU" sz="4000" b="1" dirty="0"/>
              <a:t>допуска</a:t>
            </a:r>
          </a:p>
          <a:p>
            <a:pPr marL="36000" indent="0" algn="just">
              <a:buNone/>
            </a:pPr>
            <a:endParaRPr lang="ru-RU" sz="5200" dirty="0" smtClean="0"/>
          </a:p>
          <a:p>
            <a:pPr marL="36000" indent="0" algn="just">
              <a:buNone/>
            </a:pPr>
            <a:r>
              <a:rPr lang="ru-RU" sz="5200" dirty="0" smtClean="0"/>
              <a:t>К представлению </a:t>
            </a:r>
            <a:r>
              <a:rPr lang="ru-RU" sz="5200" dirty="0"/>
              <a:t>научного доклада об основных результатах подготовленной научно-квалификационной работы (диссертации)</a:t>
            </a:r>
            <a:r>
              <a:rPr lang="ru-RU" sz="5200" dirty="0" smtClean="0"/>
              <a:t> допускается обучающийся, </a:t>
            </a:r>
            <a:r>
              <a:rPr lang="ru-RU" sz="5200" dirty="0"/>
              <a:t>подготовивший текст научного доклада </a:t>
            </a:r>
            <a:r>
              <a:rPr lang="ru-RU" sz="5200" dirty="0" smtClean="0"/>
              <a:t>по диссертации, оформленной в </a:t>
            </a:r>
            <a:r>
              <a:rPr lang="ru-RU" sz="5200" dirty="0"/>
              <a:t>соответствии с требованиями ГОСТ Р 7.0.11— </a:t>
            </a:r>
            <a:r>
              <a:rPr lang="ru-RU" sz="5200" dirty="0" smtClean="0"/>
              <a:t>2011 и прошедшей необходимую экспертизу, имеющий </a:t>
            </a:r>
            <a:r>
              <a:rPr lang="ru-RU" sz="5200" dirty="0"/>
              <a:t>не менее 3 / 2 опубликованных статей в журналах из перечня ВАК (гуманитарные и социальные науки / остальные науки</a:t>
            </a:r>
            <a:r>
              <a:rPr lang="ru-RU" sz="5200" dirty="0" smtClean="0"/>
              <a:t>) и успешно сдавший государственный экзамен.</a:t>
            </a:r>
            <a:endParaRPr lang="ru-RU" sz="5200" dirty="0"/>
          </a:p>
          <a:p>
            <a:pPr marL="36000" indent="0" algn="just">
              <a:buNone/>
            </a:pPr>
            <a:endParaRPr lang="ru-RU" sz="5200" dirty="0" smtClean="0"/>
          </a:p>
          <a:p>
            <a:pPr marL="109728" indent="0" algn="ctr">
              <a:buNone/>
            </a:pPr>
            <a:r>
              <a:rPr lang="ru-RU" sz="5200" b="1" dirty="0" smtClean="0"/>
              <a:t>Предварительная работа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диссертация и текст научного доклада представляются </a:t>
            </a:r>
            <a:r>
              <a:rPr lang="ru-RU" sz="5200" dirty="0"/>
              <a:t>научному руководителю не позднее чем за 20 дней до даты представления научного </a:t>
            </a:r>
            <a:r>
              <a:rPr lang="ru-RU" sz="5200" dirty="0" smtClean="0"/>
              <a:t>доклада;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диссертация и текст </a:t>
            </a:r>
            <a:r>
              <a:rPr lang="ru-RU" sz="5200" dirty="0"/>
              <a:t>научного доклада </a:t>
            </a:r>
            <a:r>
              <a:rPr lang="ru-RU" sz="5200" dirty="0" smtClean="0"/>
              <a:t>проходят </a:t>
            </a:r>
            <a:r>
              <a:rPr lang="ru-RU" sz="5200" dirty="0"/>
              <a:t>обязательную проверку на наличие неправомерных </a:t>
            </a:r>
            <a:r>
              <a:rPr lang="ru-RU" sz="5200" dirty="0" smtClean="0"/>
              <a:t>заимствований;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научный руководитель представляет отзыв о </a:t>
            </a:r>
            <a:r>
              <a:rPr lang="ru-RU" sz="5200" dirty="0"/>
              <a:t>работе </a:t>
            </a:r>
            <a:r>
              <a:rPr lang="ru-RU" sz="5200" dirty="0" smtClean="0"/>
              <a:t>аспиранта </a:t>
            </a:r>
            <a:r>
              <a:rPr lang="ru-RU" sz="5200" dirty="0"/>
              <a:t>в период подготовки </a:t>
            </a:r>
            <a:r>
              <a:rPr lang="ru-RU" sz="5200" dirty="0" smtClean="0"/>
              <a:t>диссертации в </a:t>
            </a:r>
            <a:r>
              <a:rPr lang="ru-RU" sz="5200" dirty="0"/>
              <a:t>письменной </a:t>
            </a:r>
            <a:r>
              <a:rPr lang="ru-RU" sz="5200" dirty="0" smtClean="0"/>
              <a:t>форме;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кафедра </a:t>
            </a:r>
            <a:r>
              <a:rPr lang="ru-RU" sz="5200" dirty="0"/>
              <a:t>(</a:t>
            </a:r>
            <a:r>
              <a:rPr lang="ru-RU" sz="5200" dirty="0" smtClean="0"/>
              <a:t>департамент), ответственная </a:t>
            </a:r>
            <a:r>
              <a:rPr lang="ru-RU" sz="5200" dirty="0"/>
              <a:t>(ответственный) за подготовку обучающихся по соответствующей ОПОП ВО </a:t>
            </a:r>
            <a:r>
              <a:rPr lang="ru-RU" sz="5200" dirty="0" smtClean="0"/>
              <a:t>аспирантуры, рассматривает вопрос о </a:t>
            </a:r>
            <a:r>
              <a:rPr lang="ru-RU" sz="5200" dirty="0"/>
              <a:t>допуске обучающегося к представлению научного </a:t>
            </a:r>
            <a:r>
              <a:rPr lang="ru-RU" sz="5200" dirty="0" smtClean="0"/>
              <a:t>доклада </a:t>
            </a:r>
            <a:r>
              <a:rPr lang="ru-RU" sz="5200" dirty="0"/>
              <a:t>не позднее чем за 12 дней до даты соответствующего заседания </a:t>
            </a:r>
            <a:r>
              <a:rPr lang="ru-RU" sz="5200" dirty="0" smtClean="0"/>
              <a:t>ГЭК, решение оформляется протоколом;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диссертация </a:t>
            </a:r>
            <a:r>
              <a:rPr lang="ru-RU" sz="5200" dirty="0"/>
              <a:t>и </a:t>
            </a:r>
            <a:r>
              <a:rPr lang="ru-RU" sz="5200" dirty="0" smtClean="0"/>
              <a:t>текст научного доклада передаются трем </a:t>
            </a:r>
            <a:r>
              <a:rPr lang="ru-RU" sz="5200" dirty="0"/>
              <a:t>рецензентам не менее чем за 10 дней до даты представления научного </a:t>
            </a:r>
            <a:r>
              <a:rPr lang="ru-RU" sz="5200" dirty="0" smtClean="0"/>
              <a:t>доклада;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 smtClean="0"/>
              <a:t>рецензенты предоставляют письменные рецензии не </a:t>
            </a:r>
            <a:r>
              <a:rPr lang="ru-RU" sz="5200" dirty="0"/>
              <a:t>позднее чем за пять дней до даты </a:t>
            </a:r>
            <a:r>
              <a:rPr lang="ru-RU" sz="5200" dirty="0" smtClean="0"/>
              <a:t>представления научного доклада;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200" dirty="0"/>
              <a:t>диссертация и текст научного доклада с отзывом научного руководителя и </a:t>
            </a:r>
            <a:r>
              <a:rPr lang="ru-RU" sz="5200" dirty="0" smtClean="0"/>
              <a:t>рецензиями предоставляются аспирантом на </a:t>
            </a:r>
            <a:r>
              <a:rPr lang="ru-RU" sz="5200" dirty="0"/>
              <a:t>кафедру (в департамент</a:t>
            </a:r>
            <a:r>
              <a:rPr lang="ru-RU" sz="5200" dirty="0" smtClean="0"/>
              <a:t>), </a:t>
            </a:r>
            <a:r>
              <a:rPr lang="ru-RU" sz="5200" dirty="0"/>
              <a:t>не позднее чем за пять дней до даты представления научного </a:t>
            </a:r>
            <a:r>
              <a:rPr lang="ru-RU" sz="5200" dirty="0" smtClean="0"/>
              <a:t>доклада.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21713"/>
              </p:ext>
            </p:extLst>
          </p:nvPr>
        </p:nvGraphicFramePr>
        <p:xfrm>
          <a:off x="323528" y="1052736"/>
          <a:ext cx="8280921" cy="12241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8"/>
                <a:gridCol w="1008112"/>
                <a:gridCol w="4320481"/>
              </a:tblGrid>
              <a:tr h="1224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Приказ </a:t>
                      </a:r>
                      <a:r>
                        <a:rPr lang="ru-RU" sz="1200" dirty="0">
                          <a:effectLst/>
                        </a:rPr>
                        <a:t>о допуске аспирантов к представлению научного </a:t>
                      </a:r>
                      <a:r>
                        <a:rPr lang="ru-RU" sz="1200" dirty="0" smtClean="0">
                          <a:effectLst/>
                        </a:rPr>
                        <a:t>доклада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Срок: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июль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Ответственные: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зав</a:t>
                      </a:r>
                      <a:r>
                        <a:rPr lang="ru-RU" sz="1200" dirty="0">
                          <a:effectLst/>
                        </a:rPr>
                        <a:t>. кафедрами / директора департаментов,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научные </a:t>
                      </a:r>
                      <a:r>
                        <a:rPr lang="ru-RU" sz="1200" dirty="0">
                          <a:effectLst/>
                        </a:rPr>
                        <a:t>руководители,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рецензенты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ответственные </a:t>
                      </a:r>
                      <a:r>
                        <a:rPr lang="ru-RU" sz="1200" dirty="0">
                          <a:effectLst/>
                        </a:rPr>
                        <a:t>за работу аспирантуры в школах,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сотрудники ОАД</a:t>
                      </a:r>
                      <a:r>
                        <a:rPr lang="en-US" sz="1200" dirty="0" smtClean="0">
                          <a:effectLst/>
                        </a:rPr>
                        <a:t>PhD</a:t>
                      </a:r>
                      <a:r>
                        <a:rPr lang="ru-RU" sz="1200" dirty="0" smtClean="0">
                          <a:effectLst/>
                        </a:rPr>
                        <a:t> Д</a:t>
                      </a:r>
                      <a:r>
                        <a:rPr lang="en-US" sz="1200" dirty="0" smtClean="0">
                          <a:effectLst/>
                        </a:rPr>
                        <a:t>C</a:t>
                      </a:r>
                      <a:r>
                        <a:rPr lang="ru-RU" sz="1200" dirty="0" smtClean="0">
                          <a:effectLst/>
                        </a:rPr>
                        <a:t>НД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13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Апелляции </a:t>
            </a:r>
            <a:r>
              <a:rPr lang="ru-RU" sz="2800" b="1" dirty="0"/>
              <a:t>по результатам государственных аттестационных испытаний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89752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sz="2000" b="1" dirty="0" smtClean="0"/>
              <a:t>Аспирант </a:t>
            </a:r>
            <a:r>
              <a:rPr lang="ru-RU" sz="2000" b="1" dirty="0"/>
              <a:t>имеет право подать в апелляционную комиссию </a:t>
            </a:r>
            <a:r>
              <a:rPr lang="ru-RU" sz="2000" b="1" dirty="0" smtClean="0"/>
              <a:t>заявление </a:t>
            </a:r>
            <a:r>
              <a:rPr lang="ru-RU" sz="2000" b="1" dirty="0"/>
              <a:t>о нарушении, по его </a:t>
            </a:r>
            <a:r>
              <a:rPr lang="ru-RU" sz="2000" b="1" dirty="0" smtClean="0"/>
              <a:t>мнению:</a:t>
            </a:r>
          </a:p>
          <a:p>
            <a:pPr marL="109728" indent="0" algn="just">
              <a:buNone/>
            </a:pPr>
            <a:r>
              <a:rPr lang="ru-RU" sz="2000" dirty="0" smtClean="0"/>
              <a:t>1. </a:t>
            </a:r>
            <a:r>
              <a:rPr lang="ru-RU" sz="2000" u="sng" dirty="0" smtClean="0"/>
              <a:t>Установленной </a:t>
            </a:r>
            <a:r>
              <a:rPr lang="ru-RU" sz="2000" u="sng" dirty="0"/>
              <a:t>процедуры проведения государственного аттестационного </a:t>
            </a:r>
            <a:r>
              <a:rPr lang="ru-RU" sz="2000" u="sng" dirty="0" smtClean="0"/>
              <a:t>испытания.</a:t>
            </a:r>
          </a:p>
          <a:p>
            <a:pPr marL="109728" indent="0" algn="just">
              <a:buNone/>
            </a:pPr>
            <a:r>
              <a:rPr lang="ru-RU" sz="2000" dirty="0"/>
              <a:t>При рассмотрении апелляции </a:t>
            </a:r>
            <a:r>
              <a:rPr lang="ru-RU" sz="2000" dirty="0" smtClean="0"/>
              <a:t>апелляционная </a:t>
            </a:r>
            <a:r>
              <a:rPr lang="ru-RU" sz="2000" dirty="0"/>
              <a:t>комиссия принимает одно из следующих решений:</a:t>
            </a:r>
          </a:p>
          <a:p>
            <a:pPr algn="just"/>
            <a:r>
              <a:rPr lang="ru-RU" sz="2000" dirty="0" smtClean="0"/>
              <a:t>об </a:t>
            </a:r>
            <a:r>
              <a:rPr lang="ru-RU" sz="2000" dirty="0"/>
              <a:t>отклонении апелляции, если изложенные в ней сведения о нарушениях процедуры проведения государственного аттестационного испытания </a:t>
            </a:r>
            <a:r>
              <a:rPr lang="ru-RU" sz="2000" dirty="0" smtClean="0"/>
              <a:t>не </a:t>
            </a:r>
            <a:r>
              <a:rPr lang="ru-RU" sz="2000" dirty="0"/>
              <a:t>подтвердились и/или не повлияли на </a:t>
            </a:r>
            <a:r>
              <a:rPr lang="ru-RU" sz="2000" dirty="0" smtClean="0"/>
              <a:t>его результат;</a:t>
            </a:r>
            <a:endParaRPr lang="ru-RU" sz="2000" dirty="0"/>
          </a:p>
          <a:p>
            <a:pPr algn="just"/>
            <a:r>
              <a:rPr lang="ru-RU" sz="2000" dirty="0" smtClean="0"/>
              <a:t>об </a:t>
            </a:r>
            <a:r>
              <a:rPr lang="ru-RU" sz="2000" dirty="0"/>
              <a:t>удовлетворении апелляции, если изложенные в ней сведения о допущенных нарушениях процедуры проведения государственного аттестационного испытания </a:t>
            </a:r>
            <a:r>
              <a:rPr lang="ru-RU" sz="2000" dirty="0" smtClean="0"/>
              <a:t>подтвердились </a:t>
            </a:r>
            <a:r>
              <a:rPr lang="ru-RU" sz="2000" dirty="0"/>
              <a:t>и повлияли на </a:t>
            </a:r>
            <a:r>
              <a:rPr lang="ru-RU" sz="2000" dirty="0" smtClean="0"/>
              <a:t>его результат. В этом случае результат </a:t>
            </a:r>
            <a:r>
              <a:rPr lang="ru-RU" sz="2000" dirty="0"/>
              <a:t>проведения государственного аттестационного испытания подлежит </a:t>
            </a:r>
            <a:r>
              <a:rPr lang="ru-RU" sz="2000" dirty="0" smtClean="0"/>
              <a:t>аннулированию и аспиранту </a:t>
            </a:r>
            <a:r>
              <a:rPr lang="ru-RU" sz="2000" dirty="0"/>
              <a:t>предоставляется возможность пройти государственное аттестационное испытание в </a:t>
            </a:r>
            <a:r>
              <a:rPr lang="ru-RU" sz="2000" dirty="0" smtClean="0"/>
              <a:t>установленные сроки.</a:t>
            </a:r>
          </a:p>
          <a:p>
            <a:pPr marL="109728" indent="0" algn="just">
              <a:buNone/>
            </a:pPr>
            <a:endParaRPr lang="ru-RU" sz="2000" dirty="0"/>
          </a:p>
          <a:p>
            <a:pPr marL="109728" indent="0" algn="just">
              <a:buNone/>
            </a:pPr>
            <a:r>
              <a:rPr lang="ru-RU" sz="2000" dirty="0" smtClean="0"/>
              <a:t>2. </a:t>
            </a:r>
            <a:r>
              <a:rPr lang="ru-RU" sz="2000" u="sng" dirty="0" smtClean="0"/>
              <a:t>О </a:t>
            </a:r>
            <a:r>
              <a:rPr lang="ru-RU" sz="2000" u="sng" dirty="0"/>
              <a:t>несогласии с результатами государственного </a:t>
            </a:r>
            <a:r>
              <a:rPr lang="ru-RU" sz="2000" u="sng" dirty="0" smtClean="0"/>
              <a:t>экзамена.</a:t>
            </a:r>
          </a:p>
          <a:p>
            <a:pPr marL="109728" indent="0" algn="just">
              <a:buNone/>
            </a:pPr>
            <a:r>
              <a:rPr lang="ru-RU" sz="2000" dirty="0"/>
              <a:t>При рассмотрении апелляции </a:t>
            </a:r>
            <a:r>
              <a:rPr lang="ru-RU" sz="2000" dirty="0" smtClean="0"/>
              <a:t>апелляционная </a:t>
            </a:r>
            <a:r>
              <a:rPr lang="ru-RU" sz="2000" dirty="0"/>
              <a:t>комиссия выносит одно из следующих решений:</a:t>
            </a:r>
          </a:p>
          <a:p>
            <a:pPr algn="just"/>
            <a:r>
              <a:rPr lang="ru-RU" sz="2000" dirty="0" smtClean="0"/>
              <a:t>об </a:t>
            </a:r>
            <a:r>
              <a:rPr lang="ru-RU" sz="2000" dirty="0"/>
              <a:t>отклонении апелляции и сохранении результата государственного экзамена;</a:t>
            </a:r>
          </a:p>
          <a:p>
            <a:pPr algn="just"/>
            <a:r>
              <a:rPr lang="ru-RU" sz="2000" dirty="0" smtClean="0"/>
              <a:t>об </a:t>
            </a:r>
            <a:r>
              <a:rPr lang="ru-RU" sz="2000" dirty="0"/>
              <a:t>удовлетворении апелляции и выставлении иного результата государственного экзамена.</a:t>
            </a:r>
          </a:p>
          <a:p>
            <a:pPr marL="109728" indent="0">
              <a:buNone/>
            </a:pPr>
            <a:endParaRPr lang="ru-RU" sz="2000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4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Непрохождение</a:t>
            </a:r>
            <a:r>
              <a:rPr lang="ru-RU" b="1" dirty="0" smtClean="0"/>
              <a:t> </a:t>
            </a:r>
            <a:r>
              <a:rPr lang="ru-RU" b="1" dirty="0"/>
              <a:t>ГИА по уважительной причине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73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</a:rPr>
              <a:t>Аспиранты, не прошедшие ГИА в связи с неявкой на государственное аттестационное испытание по уважительной причине (временная нетрудоспособность, исполнение общественных или государственных обязанностей, вызов в суд, транспортные проблемы (отмена рейса, отсутствие билетов), погодные условия, другие исключительные документально подтвержденные случаи), вправе пройти ГИА в течение 6 месяцев по ее завершении.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</a:rPr>
              <a:t>Аспирант, не сдававшие государственный экзамен по уважительной причине, допускается к представлению научного доклада.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94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Отчисление в связи с </a:t>
            </a:r>
            <a:r>
              <a:rPr lang="ru-RU" sz="2800" b="1" dirty="0" err="1" smtClean="0"/>
              <a:t>недопуском</a:t>
            </a:r>
            <a:r>
              <a:rPr lang="ru-RU" sz="2800" b="1" dirty="0" smtClean="0"/>
              <a:t> к ГИА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6176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Причина </a:t>
            </a:r>
            <a:r>
              <a:rPr lang="ru-RU" b="1" dirty="0" err="1" smtClean="0"/>
              <a:t>недопуска</a:t>
            </a:r>
            <a:r>
              <a:rPr lang="ru-RU" b="1" dirty="0" smtClean="0"/>
              <a:t> </a:t>
            </a:r>
            <a:r>
              <a:rPr lang="ru-RU" dirty="0" smtClean="0"/>
              <a:t>- невыполнение аспирантом учебного плана </a:t>
            </a:r>
            <a:r>
              <a:rPr lang="ru-RU" dirty="0"/>
              <a:t>и </a:t>
            </a:r>
            <a:r>
              <a:rPr lang="ru-RU" dirty="0" smtClean="0"/>
              <a:t>индивидуального учебного плана:</a:t>
            </a:r>
          </a:p>
          <a:p>
            <a:pPr algn="just">
              <a:buFontTx/>
              <a:buChar char="-"/>
            </a:pPr>
            <a:r>
              <a:rPr lang="ru-RU" dirty="0" smtClean="0"/>
              <a:t>академические задолженности;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отсутствие необходимого количества статей </a:t>
            </a:r>
            <a:r>
              <a:rPr lang="ru-RU" dirty="0"/>
              <a:t>в журналах из перечня </a:t>
            </a:r>
            <a:r>
              <a:rPr lang="ru-RU" dirty="0" smtClean="0"/>
              <a:t>ВАК;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отсутствие текста диссертации, прошедшего предварительное </a:t>
            </a:r>
            <a:r>
              <a:rPr lang="ru-RU" dirty="0"/>
              <a:t>рассмотрение </a:t>
            </a:r>
            <a:r>
              <a:rPr lang="ru-RU" dirty="0" smtClean="0"/>
              <a:t>кафедры </a:t>
            </a:r>
            <a:r>
              <a:rPr lang="ru-RU" dirty="0"/>
              <a:t>(департамента</a:t>
            </a:r>
            <a:r>
              <a:rPr lang="ru-RU" dirty="0" smtClean="0"/>
              <a:t>).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b="1" dirty="0" smtClean="0"/>
              <a:t>Восстановление</a:t>
            </a:r>
            <a:r>
              <a:rPr lang="ru-RU" dirty="0" smtClean="0"/>
              <a:t> осуществляется только </a:t>
            </a:r>
            <a:r>
              <a:rPr lang="ru-RU" dirty="0"/>
              <a:t>на договорной </a:t>
            </a:r>
            <a:r>
              <a:rPr lang="ru-RU" dirty="0" smtClean="0"/>
              <a:t>основе </a:t>
            </a:r>
            <a:r>
              <a:rPr lang="ru-RU" dirty="0"/>
              <a:t>по решению аттестационной </a:t>
            </a:r>
            <a:r>
              <a:rPr lang="ru-RU" dirty="0" smtClean="0"/>
              <a:t>комиссии на срок, достаточный для полного выполнение </a:t>
            </a:r>
            <a:r>
              <a:rPr lang="ru-RU" dirty="0"/>
              <a:t>аспирантом учебного плана и индивидуального учебного </a:t>
            </a:r>
            <a:r>
              <a:rPr lang="ru-RU" dirty="0" smtClean="0"/>
              <a:t>плана (включая предварительное </a:t>
            </a:r>
            <a:r>
              <a:rPr lang="ru-RU" dirty="0"/>
              <a:t>рассмотрение </a:t>
            </a:r>
            <a:r>
              <a:rPr lang="ru-RU" dirty="0" smtClean="0"/>
              <a:t>диссертации).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71480"/>
            <a:ext cx="8712968" cy="7692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Отчисление в связи с </a:t>
            </a:r>
            <a:r>
              <a:rPr lang="ru-RU" sz="2800" b="1" dirty="0" err="1"/>
              <a:t>непрохождением</a:t>
            </a:r>
            <a:r>
              <a:rPr lang="ru-RU" sz="2800" b="1" dirty="0"/>
              <a:t> ГИА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3376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отчисление как не допущенного к прохождению государственной итоговой аттестации;</a:t>
            </a:r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допущенного к сдаче государственного </a:t>
            </a:r>
            <a:r>
              <a:rPr lang="ru-RU" sz="2400" dirty="0" smtClean="0"/>
              <a:t>экзамена;</a:t>
            </a:r>
            <a:endParaRPr lang="ru-RU" sz="2400" dirty="0"/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явившегося на сдачу государственного экзамена</a:t>
            </a:r>
            <a:r>
              <a:rPr lang="ru-RU" sz="2400" dirty="0" smtClean="0"/>
              <a:t>; </a:t>
            </a:r>
            <a:endParaRPr lang="ru-RU" sz="2400" dirty="0"/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сдавшего </a:t>
            </a:r>
            <a:r>
              <a:rPr lang="ru-RU" sz="2400" dirty="0" smtClean="0"/>
              <a:t>государственный экзамен;</a:t>
            </a:r>
            <a:endParaRPr lang="ru-RU" sz="2400" dirty="0"/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допущенного к представлению научного </a:t>
            </a:r>
            <a:r>
              <a:rPr lang="ru-RU" sz="2400" dirty="0" smtClean="0"/>
              <a:t>доклада;</a:t>
            </a:r>
            <a:endParaRPr lang="ru-RU" sz="2400" dirty="0"/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явившегося на представление научного доклада;</a:t>
            </a:r>
          </a:p>
          <a:p>
            <a:r>
              <a:rPr lang="ru-RU" sz="2400" dirty="0" smtClean="0"/>
              <a:t>отчисление </a:t>
            </a:r>
            <a:r>
              <a:rPr lang="ru-RU" sz="2400" dirty="0"/>
              <a:t>как не прошедшего государственную итоговую аттестацию в форме представления научного </a:t>
            </a:r>
            <a:r>
              <a:rPr lang="ru-RU" sz="2400" dirty="0" smtClean="0"/>
              <a:t>доклада.</a:t>
            </a:r>
          </a:p>
          <a:p>
            <a:pPr marL="109728" indent="0" algn="just">
              <a:buNone/>
            </a:pPr>
            <a:r>
              <a:rPr lang="ru-RU" sz="2400" u="sng" dirty="0" smtClean="0"/>
              <a:t>Отчисленным выдается справка </a:t>
            </a:r>
            <a:r>
              <a:rPr lang="ru-RU" sz="2400" u="sng" dirty="0"/>
              <a:t>об обучении как не </a:t>
            </a:r>
            <a:r>
              <a:rPr lang="ru-RU" sz="2400" u="sng" dirty="0" smtClean="0"/>
              <a:t>выполнившим </a:t>
            </a:r>
            <a:r>
              <a:rPr lang="ru-RU" sz="2400" u="sng" dirty="0"/>
              <a:t>обязанности по добросовестному освоению образовательной программы и выполнению учебного плана</a:t>
            </a:r>
          </a:p>
          <a:p>
            <a:pPr marL="109728" indent="0">
              <a:buNone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5802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x-none" sz="3100" b="1"/>
              <a:t>Восстановление для повторного прохождения </a:t>
            </a:r>
            <a:r>
              <a:rPr lang="ru-RU" sz="3100" b="1" dirty="0" smtClean="0"/>
              <a:t>ГИА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377784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dirty="0"/>
              <a:t>Восстановление </a:t>
            </a:r>
            <a:r>
              <a:rPr lang="ru-RU" dirty="0" smtClean="0"/>
              <a:t>для </a:t>
            </a:r>
            <a:r>
              <a:rPr lang="ru-RU" dirty="0"/>
              <a:t>повторного прохождения ГИА возможно не ранее чем через год и не позднее чем через пять лет после срока проведения ГИА, не пройденной аспирантом. </a:t>
            </a:r>
          </a:p>
          <a:p>
            <a:pPr marL="109728" indent="0">
              <a:buNone/>
            </a:pPr>
            <a:r>
              <a:rPr lang="ru-RU" dirty="0"/>
              <a:t>Оплата за прохождение </a:t>
            </a:r>
            <a:r>
              <a:rPr lang="ru-RU" dirty="0" smtClean="0"/>
              <a:t>ГИА </a:t>
            </a:r>
            <a:r>
              <a:rPr lang="ru-RU" dirty="0"/>
              <a:t>не взимается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u="sng" dirty="0"/>
              <a:t>Восстановление для повторного прохождения ГИА возможно: </a:t>
            </a:r>
          </a:p>
          <a:p>
            <a:r>
              <a:rPr lang="ru-RU" dirty="0" smtClean="0"/>
              <a:t>для допуска </a:t>
            </a:r>
            <a:r>
              <a:rPr lang="ru-RU" dirty="0"/>
              <a:t>к сдаче ГЭ, представления научного доклада; </a:t>
            </a:r>
          </a:p>
          <a:p>
            <a:r>
              <a:rPr lang="ru-RU" dirty="0" smtClean="0"/>
              <a:t>для </a:t>
            </a:r>
            <a:r>
              <a:rPr lang="ru-RU" dirty="0"/>
              <a:t>представления научного доклада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u="sng" dirty="0"/>
              <a:t>Восстановление для повторного прохождения ГИА возможно, если аспирант был отчислен по следующим причинам:</a:t>
            </a:r>
          </a:p>
          <a:p>
            <a:r>
              <a:rPr lang="ru-RU" dirty="0" smtClean="0"/>
              <a:t>как </a:t>
            </a:r>
            <a:r>
              <a:rPr lang="ru-RU" dirty="0"/>
              <a:t>не явившийся на сдачу ГЭ;</a:t>
            </a:r>
          </a:p>
          <a:p>
            <a:r>
              <a:rPr lang="ru-RU" dirty="0" smtClean="0"/>
              <a:t>как </a:t>
            </a:r>
            <a:r>
              <a:rPr lang="ru-RU" dirty="0"/>
              <a:t>не сдавший ГЭ;</a:t>
            </a:r>
          </a:p>
          <a:p>
            <a:r>
              <a:rPr lang="ru-RU" dirty="0" smtClean="0"/>
              <a:t>как </a:t>
            </a:r>
            <a:r>
              <a:rPr lang="ru-RU" dirty="0"/>
              <a:t>не допущенный к представлению научного доклада;</a:t>
            </a:r>
          </a:p>
          <a:p>
            <a:r>
              <a:rPr lang="ru-RU" dirty="0" smtClean="0"/>
              <a:t>как </a:t>
            </a:r>
            <a:r>
              <a:rPr lang="ru-RU" dirty="0"/>
              <a:t>не явившийся на представление научного доклада;</a:t>
            </a:r>
          </a:p>
          <a:p>
            <a:r>
              <a:rPr lang="ru-RU" dirty="0" smtClean="0"/>
              <a:t>как </a:t>
            </a:r>
            <a:r>
              <a:rPr lang="ru-RU" dirty="0"/>
              <a:t>получивший за представление научного доклада оценку «</a:t>
            </a:r>
            <a:r>
              <a:rPr lang="ru-RU" dirty="0" smtClean="0"/>
              <a:t>неудовлетворительно»;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случае отчисления по собственному желанию после допуска к ГИА.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8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b="1" dirty="0" smtClean="0"/>
              <a:t>Отдел </a:t>
            </a:r>
            <a:r>
              <a:rPr lang="ru-RU" b="1" dirty="0"/>
              <a:t>аспирантуры, </a:t>
            </a:r>
            <a:r>
              <a:rPr lang="ru-RU" b="1" dirty="0" smtClean="0"/>
              <a:t>докторантуры </a:t>
            </a:r>
            <a:r>
              <a:rPr lang="ru-RU" b="1" dirty="0"/>
              <a:t>и </a:t>
            </a:r>
            <a:r>
              <a:rPr lang="en-US" b="1" dirty="0"/>
              <a:t>PhD </a:t>
            </a:r>
            <a:r>
              <a:rPr lang="ru-RU" b="1" dirty="0" smtClean="0"/>
              <a:t>департамента сопровождения </a:t>
            </a:r>
            <a:r>
              <a:rPr lang="ru-RU" b="1" dirty="0"/>
              <a:t>научной деятельности 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Адрес: </a:t>
            </a:r>
            <a:r>
              <a:rPr lang="ru-RU" dirty="0" smtClean="0"/>
              <a:t>г. Владивосток, о. Русский, </a:t>
            </a:r>
            <a:r>
              <a:rPr lang="ru-RU" dirty="0" err="1" smtClean="0"/>
              <a:t>нп</a:t>
            </a:r>
            <a:r>
              <a:rPr lang="ru-RU" dirty="0" smtClean="0"/>
              <a:t> Аякс, 10, кампус ДВФУ, корпус 24 (А), </a:t>
            </a:r>
            <a:r>
              <a:rPr lang="ru-RU" dirty="0" err="1" smtClean="0"/>
              <a:t>каб</a:t>
            </a:r>
            <a:r>
              <a:rPr lang="en-US" dirty="0" smtClean="0"/>
              <a:t>. 1116</a:t>
            </a:r>
            <a:r>
              <a:rPr lang="ru-RU" dirty="0" smtClean="0"/>
              <a:t>-1120</a:t>
            </a:r>
            <a:r>
              <a:rPr lang="en-US" dirty="0" smtClean="0"/>
              <a:t>;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b="1" dirty="0" smtClean="0"/>
              <a:t>Телефон: 8 (423)2268543 (2485)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b="1" dirty="0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sverkunova.tn@dvfu.ru</a:t>
            </a:r>
            <a:r>
              <a:rPr lang="ru-RU" dirty="0" smtClean="0"/>
              <a:t>;</a:t>
            </a:r>
            <a:endParaRPr lang="en-US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opnpk@dvfu.ru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opnpkdvfu@gmail.com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endParaRPr lang="ru-RU" dirty="0" smtClean="0"/>
          </a:p>
          <a:p>
            <a:r>
              <a:rPr lang="en-US" dirty="0" smtClean="0">
                <a:hlinkClick r:id="rId5"/>
              </a:rPr>
              <a:t>http://www.dvfu.ru/web/science/doc_asp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285992"/>
            <a:ext cx="63579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документы, </a:t>
            </a:r>
            <a:br>
              <a:rPr lang="ru-RU" sz="2400" b="1" dirty="0" smtClean="0"/>
            </a:br>
            <a:r>
              <a:rPr lang="ru-RU" sz="2400" b="1" dirty="0" smtClean="0"/>
              <a:t>регламентирующие государственную итоговую аттестацию  (ГИА) по программам аспирантуры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820472" cy="5089752"/>
          </a:xfrm>
        </p:spPr>
        <p:txBody>
          <a:bodyPr>
            <a:normAutofit fontScale="85000" lnSpcReduction="20000"/>
          </a:bodyPr>
          <a:lstStyle/>
          <a:p>
            <a:endParaRPr lang="ru-RU" sz="2000" dirty="0" smtClean="0"/>
          </a:p>
          <a:p>
            <a:pPr algn="just"/>
            <a:r>
              <a:rPr lang="ru-RU" sz="2000" dirty="0" smtClean="0"/>
              <a:t>«Порядок </a:t>
            </a:r>
            <a:r>
              <a:rPr lang="ru-RU" sz="2000" dirty="0"/>
              <a:t>проведения государственной итоговой аттестации по </a:t>
            </a:r>
            <a:r>
              <a:rPr lang="ru-RU" sz="2000" dirty="0" smtClean="0"/>
              <a:t>образовательным </a:t>
            </a:r>
            <a:r>
              <a:rPr lang="ru-RU" sz="2000" dirty="0"/>
              <a:t>программам высшего образования - программам подготовки научно-педагогических кадров в аспирантуре (адъюнктуре), программам ординатуры, программам </a:t>
            </a:r>
            <a:r>
              <a:rPr lang="ru-RU" sz="2000" dirty="0" smtClean="0"/>
              <a:t>ассистентуры-стажировки», </a:t>
            </a:r>
            <a:r>
              <a:rPr lang="ru-RU" sz="2000" dirty="0"/>
              <a:t>утвержденный </a:t>
            </a:r>
            <a:r>
              <a:rPr lang="ru-RU" sz="2000" dirty="0" smtClean="0"/>
              <a:t>приказом Минобрнауки России от 18.03.2016 № 227;</a:t>
            </a:r>
          </a:p>
          <a:p>
            <a:pPr algn="just"/>
            <a:r>
              <a:rPr lang="ru-RU" sz="2000" dirty="0" smtClean="0"/>
              <a:t>«Порядок </a:t>
            </a:r>
            <a:r>
              <a:rPr lang="ru-RU" sz="2000" dirty="0"/>
              <a:t>организации и </a:t>
            </a:r>
            <a:r>
              <a:rPr lang="ru-RU" sz="2000" dirty="0" smtClean="0"/>
              <a:t>осуществления образовательной </a:t>
            </a:r>
            <a:r>
              <a:rPr lang="ru-RU" sz="2000" dirty="0"/>
              <a:t>деятельности по образовательным программам </a:t>
            </a:r>
            <a:r>
              <a:rPr lang="ru-RU" sz="2000" dirty="0" smtClean="0"/>
              <a:t>высшего образования - программам </a:t>
            </a:r>
            <a:r>
              <a:rPr lang="ru-RU" sz="2000" dirty="0"/>
              <a:t>подготовки </a:t>
            </a:r>
            <a:r>
              <a:rPr lang="ru-RU" sz="2000" dirty="0" smtClean="0"/>
              <a:t>научно-педагогических </a:t>
            </a:r>
            <a:r>
              <a:rPr lang="ru-RU" sz="2000" dirty="0"/>
              <a:t>кадров в </a:t>
            </a:r>
            <a:r>
              <a:rPr lang="ru-RU" sz="2000" dirty="0" smtClean="0"/>
              <a:t>аспирантуре </a:t>
            </a:r>
            <a:r>
              <a:rPr lang="ru-RU" sz="2000" dirty="0"/>
              <a:t>(</a:t>
            </a:r>
            <a:r>
              <a:rPr lang="ru-RU" sz="2000" dirty="0" smtClean="0"/>
              <a:t>адъюнктуре)»,  утвержденный </a:t>
            </a:r>
            <a:r>
              <a:rPr lang="ru-RU" sz="2000" dirty="0"/>
              <a:t>приказом Минобрнауки России </a:t>
            </a:r>
            <a:r>
              <a:rPr lang="ru-RU" sz="2000" dirty="0" smtClean="0"/>
              <a:t>19.11.2013 № 1259; </a:t>
            </a:r>
          </a:p>
          <a:p>
            <a:pPr algn="just"/>
            <a:r>
              <a:rPr lang="ru-RU" sz="2000" dirty="0"/>
              <a:t> Федеральные государственные образовательные  стандарты высшего образования по программам подготовки научно-педагогических кадров в аспирантуре (адъюнктуре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dirty="0" smtClean="0"/>
              <a:t>«Положение </a:t>
            </a:r>
            <a:r>
              <a:rPr lang="ru-RU" sz="2000" dirty="0"/>
              <a:t>о государственной итоговой аттестации по образовательным программам высшего образования – программам подготовки научно-педагогических кадров в аспирантуре федерального государственного автономного образовательного учреждения высшего образования «Дальневосточный федеральный университет</a:t>
            </a:r>
            <a:r>
              <a:rPr lang="ru-RU" sz="2000" dirty="0" smtClean="0"/>
              <a:t>»», утвержденное приказом № 12-13-2519 от 30.12.2016.</a:t>
            </a:r>
          </a:p>
          <a:p>
            <a:pPr algn="just"/>
            <a:r>
              <a:rPr lang="ru-RU" sz="2000" dirty="0" smtClean="0"/>
              <a:t>«Регламент </a:t>
            </a:r>
            <a:r>
              <a:rPr lang="ru-RU" sz="2000" dirty="0"/>
              <a:t>размещения текстов выпускных квалификационных работ и научных докладов об основных результатах подготовленных научно-квалификационных работ (диссертаций) в электронно-библиотечной системе Научной библиотеки </a:t>
            </a:r>
            <a:r>
              <a:rPr lang="ru-RU" sz="2000" dirty="0" smtClean="0"/>
              <a:t>ДВФУ», утвержденный приказом </a:t>
            </a:r>
            <a:r>
              <a:rPr lang="ru-RU" sz="2000" dirty="0"/>
              <a:t>№ </a:t>
            </a:r>
            <a:r>
              <a:rPr lang="ru-RU" sz="2000" dirty="0" smtClean="0"/>
              <a:t>12-13-377 </a:t>
            </a:r>
            <a:r>
              <a:rPr lang="ru-RU" sz="2000" dirty="0"/>
              <a:t>от </a:t>
            </a:r>
            <a:r>
              <a:rPr lang="ru-RU" sz="2000" dirty="0" smtClean="0"/>
              <a:t>13.03.2017</a:t>
            </a:r>
            <a:endParaRPr lang="ru-RU" sz="2000" dirty="0"/>
          </a:p>
          <a:p>
            <a:endParaRPr lang="ru-RU" sz="20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4617B"/>
                </a:solidFill>
              </a:rPr>
              <a:t>Дополнительные </a:t>
            </a:r>
            <a:r>
              <a:rPr lang="ru-RU" sz="2400" b="1" dirty="0">
                <a:solidFill>
                  <a:srgbClr val="04617B"/>
                </a:solidFill>
              </a:rPr>
              <a:t>документы, </a:t>
            </a:r>
            <a:r>
              <a:rPr lang="ru-RU" sz="2400" b="1" dirty="0" smtClean="0">
                <a:solidFill>
                  <a:srgbClr val="04617B"/>
                </a:solidFill>
              </a:rPr>
              <a:t>используемые при организации ГИА по </a:t>
            </a:r>
            <a:r>
              <a:rPr lang="ru-RU" sz="2400" b="1" dirty="0">
                <a:solidFill>
                  <a:srgbClr val="04617B"/>
                </a:solidFill>
              </a:rPr>
              <a:t>программам аспирантуры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337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«Порядок </a:t>
            </a:r>
            <a:r>
              <a:rPr lang="ru-RU" dirty="0"/>
              <a:t>текущего контроля успеваемости </a:t>
            </a:r>
            <a:r>
              <a:rPr lang="ru-RU" dirty="0" smtClean="0"/>
              <a:t>и </a:t>
            </a:r>
            <a:r>
              <a:rPr lang="ru-RU" dirty="0"/>
              <a:t>промежуточной аттестации аспирантов, обучающихся по образовательным  программам высшего образования – программам подготовки научно-педагогических кадров в аспирантуре </a:t>
            </a:r>
            <a:r>
              <a:rPr lang="ru-RU" dirty="0" smtClean="0"/>
              <a:t>ДВФУ», утвержденный приказом № 12-13-1129 от 17.06.2015;</a:t>
            </a:r>
          </a:p>
          <a:p>
            <a:pPr algn="just"/>
            <a:r>
              <a:rPr lang="ru-RU" dirty="0" smtClean="0"/>
              <a:t>«</a:t>
            </a:r>
            <a:r>
              <a:rPr lang="ru-RU" dirty="0"/>
              <a:t>Положение о порядке и условиях перевода, отчисления и восстановления аспирантов, обучающихся по программам высшего образования – программам подготовки научно-педагогических кадров в аспирантуре федерального государственного автономного образовательного учреждения высшего образования </a:t>
            </a:r>
            <a:r>
              <a:rPr lang="ru-RU" dirty="0" smtClean="0"/>
              <a:t>«Дальневосточный </a:t>
            </a:r>
            <a:r>
              <a:rPr lang="ru-RU" dirty="0"/>
              <a:t>федеральный университет</a:t>
            </a:r>
            <a:r>
              <a:rPr lang="ru-RU" dirty="0" smtClean="0"/>
              <a:t>»», утвержденное </a:t>
            </a:r>
            <a:r>
              <a:rPr lang="ru-RU" dirty="0"/>
              <a:t>приказом № </a:t>
            </a:r>
            <a:r>
              <a:rPr lang="ru-RU" dirty="0" smtClean="0"/>
              <a:t>12-13-2238 </a:t>
            </a:r>
            <a:r>
              <a:rPr lang="ru-RU" dirty="0"/>
              <a:t>от </a:t>
            </a:r>
            <a:r>
              <a:rPr lang="ru-RU" dirty="0" smtClean="0"/>
              <a:t>22.11.2016;</a:t>
            </a:r>
          </a:p>
          <a:p>
            <a:pPr algn="just"/>
            <a:r>
              <a:rPr lang="ru-RU" dirty="0" smtClean="0"/>
              <a:t>«Регламент </a:t>
            </a:r>
            <a:r>
              <a:rPr lang="ru-RU" dirty="0"/>
              <a:t>подготовки заключения организации по диссертации, выполненной на базе федерального государственного автономного образовательного учреждения высшего образования «Дальневосточный федеральный университет», и выдачи его соискателю ученой степени</a:t>
            </a:r>
            <a:r>
              <a:rPr lang="ru-RU" dirty="0" smtClean="0"/>
              <a:t>», утвержденный </a:t>
            </a:r>
            <a:r>
              <a:rPr lang="ru-RU" dirty="0"/>
              <a:t>приказом № </a:t>
            </a:r>
            <a:r>
              <a:rPr lang="ru-RU" dirty="0" smtClean="0"/>
              <a:t>12-13-1257 от 19.06.2017;</a:t>
            </a:r>
          </a:p>
          <a:p>
            <a:pPr algn="just"/>
            <a:r>
              <a:rPr lang="ru-RU" dirty="0" smtClean="0"/>
              <a:t>Учебные планы подготовки аспирантов набора 2014 и 2015 годов.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6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3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Проведение </a:t>
            </a:r>
            <a:r>
              <a:rPr lang="ru-RU" sz="2400" dirty="0"/>
              <a:t>государственной итоговой аттестации в аспирантуре </a:t>
            </a:r>
            <a:r>
              <a:rPr lang="ru-RU" sz="2400" dirty="0" smtClean="0"/>
              <a:t>ДВФУ в 2018 году регулируется «Планом </a:t>
            </a:r>
            <a:r>
              <a:rPr lang="ru-RU" sz="2400" dirty="0"/>
              <a:t>работы по организации проведения государственной итоговой аттестации в аспирантуре в </a:t>
            </a:r>
            <a:r>
              <a:rPr lang="ru-RU" sz="2400" dirty="0" smtClean="0"/>
              <a:t>2018 году», утвержденным приказом от 21.09.2017 № 12-23-292.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Планом определены: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основные мероприятия, связанные с подготовкой и проведением ГИА по программам аспирантуры;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сроки проведения мероприятий, связанных </a:t>
            </a:r>
            <a:r>
              <a:rPr lang="ru-RU" sz="2400" dirty="0"/>
              <a:t>с подготовкой и проведением ГИА по программам </a:t>
            </a:r>
            <a:r>
              <a:rPr lang="ru-RU" sz="2400" dirty="0" smtClean="0"/>
              <a:t>аспирантуры;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ответственные за </a:t>
            </a:r>
            <a:r>
              <a:rPr lang="ru-RU" sz="2400" dirty="0"/>
              <a:t>проведение мероприятий, связанных с подготовкой и проведением ГИА по программам </a:t>
            </a:r>
            <a:r>
              <a:rPr lang="ru-RU" sz="2400" dirty="0" smtClean="0"/>
              <a:t>аспирантуры.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09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11521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Формы государственной итоговой аттестации (</a:t>
            </a:r>
            <a:r>
              <a:rPr lang="ru-RU" sz="2800" b="1" u="sng" dirty="0" smtClean="0"/>
              <a:t>государственные аттестационные испытания)</a:t>
            </a:r>
            <a:r>
              <a:rPr lang="ru-RU" sz="2800" u="sng" dirty="0" smtClean="0"/>
              <a:t> 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государственный экзамен;</a:t>
            </a:r>
            <a:endParaRPr lang="ru-RU" dirty="0"/>
          </a:p>
          <a:p>
            <a:pPr algn="just"/>
            <a:r>
              <a:rPr lang="ru-RU" dirty="0" smtClean="0"/>
              <a:t>научный доклад </a:t>
            </a:r>
            <a:r>
              <a:rPr lang="ru-RU" dirty="0"/>
              <a:t>об основных результатах подготовленной научно-квалификационной работы (диссертации), оформленной в соответствии с требованиями к диссертации на соискание ученой степени кандидата наук</a:t>
            </a:r>
          </a:p>
          <a:p>
            <a:pPr marL="109728" indent="0" algn="ctr">
              <a:buNone/>
            </a:pPr>
            <a:r>
              <a:rPr lang="ru-RU" b="1" dirty="0"/>
              <a:t>Сроки проведения Государственной итоговой аттестации в </a:t>
            </a:r>
            <a:r>
              <a:rPr lang="ru-RU" b="1" dirty="0" smtClean="0"/>
              <a:t>2018 </a:t>
            </a:r>
            <a:r>
              <a:rPr lang="ru-RU" b="1" dirty="0"/>
              <a:t>г.</a:t>
            </a:r>
            <a:endParaRPr lang="ru-RU" b="1" dirty="0" smtClean="0"/>
          </a:p>
          <a:p>
            <a:pPr algn="just"/>
            <a:r>
              <a:rPr lang="ru-RU" dirty="0"/>
              <a:t>Государственный экзамен – </a:t>
            </a:r>
            <a:r>
              <a:rPr lang="ru-RU" dirty="0" smtClean="0"/>
              <a:t>11 июня </a:t>
            </a:r>
            <a:r>
              <a:rPr lang="ru-RU" dirty="0"/>
              <a:t>– </a:t>
            </a:r>
            <a:r>
              <a:rPr lang="ru-RU" dirty="0" smtClean="0"/>
              <a:t>07 июля 2018 </a:t>
            </a:r>
            <a:r>
              <a:rPr lang="ru-RU" dirty="0"/>
              <a:t>г. (4 недели);</a:t>
            </a:r>
          </a:p>
          <a:p>
            <a:pPr algn="just"/>
            <a:r>
              <a:rPr lang="ru-RU" dirty="0"/>
              <a:t>Представление научного доклада об основных результатах подготовленной научно-квалификационной работы (диссертации) – </a:t>
            </a:r>
            <a:r>
              <a:rPr lang="ru-RU" dirty="0"/>
              <a:t>0</a:t>
            </a:r>
            <a:r>
              <a:rPr lang="ru-RU" dirty="0" smtClean="0"/>
              <a:t>9 июля </a:t>
            </a:r>
            <a:r>
              <a:rPr lang="ru-RU" dirty="0"/>
              <a:t>– </a:t>
            </a:r>
            <a:r>
              <a:rPr lang="ru-RU" dirty="0" smtClean="0"/>
              <a:t>21 </a:t>
            </a:r>
            <a:r>
              <a:rPr lang="ru-RU" dirty="0"/>
              <a:t>июля </a:t>
            </a:r>
            <a:r>
              <a:rPr lang="ru-RU" dirty="0" smtClean="0"/>
              <a:t>2018 </a:t>
            </a:r>
            <a:r>
              <a:rPr lang="ru-RU" dirty="0"/>
              <a:t>г. (2 недели).</a:t>
            </a:r>
          </a:p>
          <a:p>
            <a:pPr marL="109728" indent="0">
              <a:buNone/>
            </a:pPr>
            <a:r>
              <a:rPr lang="ru-RU" b="1" dirty="0"/>
              <a:t>В совокупности  - 6 недель (9 зачетных единиц)</a:t>
            </a:r>
            <a:endParaRPr lang="ru-RU" dirty="0"/>
          </a:p>
          <a:p>
            <a:pPr marL="109728" indent="0" algn="ctr">
              <a:buNone/>
            </a:pPr>
            <a:endParaRPr lang="ru-RU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pPr algn="ctr"/>
            <a:r>
              <a:rPr lang="ru-RU" dirty="0" smtClean="0"/>
              <a:t>Результаты ГИА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556793"/>
            <a:ext cx="8568952" cy="501704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dirty="0" smtClean="0"/>
              <a:t>	Результаты </a:t>
            </a:r>
            <a:r>
              <a:rPr lang="ru-RU" sz="2400" dirty="0"/>
              <a:t>каждого государственного аттестационного испытания определяются оценками «отлично», «хорошо», «удовлетворительно», «неудовлетворительно</a:t>
            </a:r>
            <a:r>
              <a:rPr lang="ru-RU" sz="2400" dirty="0" smtClean="0"/>
              <a:t>». </a:t>
            </a:r>
            <a:r>
              <a:rPr lang="ru-RU" sz="2400" dirty="0"/>
              <a:t>Оценки «отлично», «хорошо», «удовлетворительно» означают успешное прохождение государственного аттестационного испытания</a:t>
            </a:r>
            <a:endParaRPr lang="ru-RU" sz="2400" dirty="0" smtClean="0"/>
          </a:p>
          <a:p>
            <a:pPr marL="109728" indent="0" algn="just">
              <a:buNone/>
            </a:pPr>
            <a:r>
              <a:rPr lang="ru-RU" sz="2400" dirty="0" smtClean="0"/>
              <a:t>	После </a:t>
            </a:r>
            <a:r>
              <a:rPr lang="ru-RU" sz="2400" dirty="0"/>
              <a:t>успешного прохождения государственной итоговой аттестации: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cs typeface="Arial" pitchFamily="34" charset="0"/>
              </a:rPr>
              <a:t>выпускник получает диплом с присвоением квалификации </a:t>
            </a:r>
            <a:r>
              <a:rPr lang="ru-RU" sz="2400" b="1" dirty="0">
                <a:cs typeface="Arial" pitchFamily="34" charset="0"/>
              </a:rPr>
              <a:t>«Исследователь. Преподаватель-исследователь»</a:t>
            </a:r>
            <a:r>
              <a:rPr lang="ru-RU" sz="2400" dirty="0">
                <a:cs typeface="Arial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/>
              <a:t>ДВФУ дает </a:t>
            </a:r>
            <a:r>
              <a:rPr lang="ru-RU" sz="2400" b="1" dirty="0"/>
              <a:t>заключение</a:t>
            </a:r>
            <a:r>
              <a:rPr lang="ru-RU" sz="2400" dirty="0"/>
              <a:t> о представлении диссертации к защите в Диссертационном </a:t>
            </a:r>
            <a:r>
              <a:rPr lang="ru-RU" sz="2400" dirty="0" smtClean="0"/>
              <a:t>совете (по заявлению выпускника).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Программа ГИА - 1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49792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buNone/>
            </a:pPr>
            <a:r>
              <a:rPr lang="ru-RU" sz="8000" dirty="0"/>
              <a:t>Программа ГИА разрабатывается заведующим кафедрой, ответственной за подготовку обучающихся по соответствующей ОПОП аспирантуры (директором соответствующего департамента), совместно с руководителем ОПОП в соответствии с требованиями ФГОС ВО и утверждается директором школы.</a:t>
            </a:r>
          </a:p>
          <a:p>
            <a:pPr marL="109728" indent="0">
              <a:buNone/>
            </a:pPr>
            <a:endParaRPr lang="ru-RU" sz="8000" b="1" dirty="0"/>
          </a:p>
          <a:p>
            <a:pPr marL="109728" indent="0" algn="ctr">
              <a:buNone/>
            </a:pPr>
            <a:r>
              <a:rPr lang="ru-RU" sz="12800" b="1" dirty="0"/>
              <a:t>Программа ГИА </a:t>
            </a:r>
            <a:r>
              <a:rPr lang="ru-RU" sz="12800" b="1" dirty="0" smtClean="0"/>
              <a:t>включает</a:t>
            </a:r>
            <a:endParaRPr lang="ru-RU" sz="12800" b="1" dirty="0"/>
          </a:p>
          <a:p>
            <a:pPr marL="109728" indent="0" algn="ctr">
              <a:buNone/>
            </a:pPr>
            <a:endParaRPr lang="ru-RU" sz="8000" b="1" dirty="0"/>
          </a:p>
          <a:p>
            <a:pPr marL="624078" indent="-514350">
              <a:buAutoNum type="arabicPeriod"/>
            </a:pPr>
            <a:r>
              <a:rPr lang="ru-RU" sz="11200" b="1" dirty="0" smtClean="0"/>
              <a:t>Пояснительную записку:</a:t>
            </a:r>
          </a:p>
          <a:p>
            <a:pPr marL="109728" indent="0">
              <a:buNone/>
            </a:pPr>
            <a:endParaRPr lang="ru-RU" sz="8000" b="1" dirty="0"/>
          </a:p>
          <a:p>
            <a:pPr lvl="0"/>
            <a:r>
              <a:rPr lang="ru-RU" sz="9600" dirty="0" smtClean="0"/>
              <a:t>характеристика </a:t>
            </a:r>
            <a:r>
              <a:rPr lang="ru-RU" sz="9600" dirty="0"/>
              <a:t>профессиональной деятельности </a:t>
            </a:r>
            <a:r>
              <a:rPr lang="ru-RU" sz="9600" dirty="0" smtClean="0"/>
              <a:t>выпускников;</a:t>
            </a:r>
          </a:p>
          <a:p>
            <a:pPr lvl="0"/>
            <a:r>
              <a:rPr lang="ru-RU" sz="9600" dirty="0" smtClean="0"/>
              <a:t>требования </a:t>
            </a:r>
            <a:r>
              <a:rPr lang="ru-RU" sz="9600" dirty="0"/>
              <a:t>к результатам освоения образовательной </a:t>
            </a:r>
            <a:r>
              <a:rPr lang="ru-RU" sz="9600" dirty="0" smtClean="0"/>
              <a:t>программы; </a:t>
            </a:r>
          </a:p>
          <a:p>
            <a:pPr lvl="0"/>
            <a:r>
              <a:rPr lang="ru-RU" sz="9600" dirty="0" smtClean="0"/>
              <a:t>описание </a:t>
            </a:r>
            <a:r>
              <a:rPr lang="ru-RU" sz="9600" dirty="0"/>
              <a:t>показателей и критериев оценивания компетенций, а также шкал оценивания;</a:t>
            </a:r>
          </a:p>
          <a:p>
            <a:pPr lvl="0"/>
            <a:r>
              <a:rPr lang="ru-RU" sz="9600" dirty="0" smtClean="0"/>
              <a:t>структура </a:t>
            </a:r>
            <a:r>
              <a:rPr lang="ru-RU" sz="9600" dirty="0"/>
              <a:t>государственной итоговой аттестации;</a:t>
            </a:r>
          </a:p>
          <a:p>
            <a:pPr lvl="0"/>
            <a:r>
              <a:rPr lang="ru-RU" sz="9600" dirty="0"/>
              <a:t>порядок подачи и рассмотрения </a:t>
            </a:r>
            <a:r>
              <a:rPr lang="ru-RU" sz="9600" dirty="0" smtClean="0"/>
              <a:t>апелляций.</a:t>
            </a:r>
            <a:endParaRPr lang="ru-RU" sz="9600" dirty="0"/>
          </a:p>
          <a:p>
            <a:pPr marL="109728" indent="0" algn="ctr">
              <a:buNone/>
            </a:pPr>
            <a:endParaRPr lang="ru-RU" sz="12800" b="1" dirty="0" smtClean="0"/>
          </a:p>
          <a:p>
            <a:pPr marL="109728" indent="0" algn="ctr">
              <a:buNone/>
            </a:pPr>
            <a:endParaRPr lang="ru-RU" sz="9600" b="1" dirty="0" smtClean="0"/>
          </a:p>
          <a:p>
            <a:pPr marL="109728" indent="0" algn="ctr">
              <a:buNone/>
            </a:pPr>
            <a:endParaRPr lang="ru-RU" sz="9600" b="1" dirty="0"/>
          </a:p>
          <a:p>
            <a:pPr marL="0" indent="0">
              <a:buNone/>
            </a:pPr>
            <a:endParaRPr lang="ru-RU" sz="7000" b="1" i="1" dirty="0" smtClean="0">
              <a:cs typeface="Arial" pitchFamily="34" charset="0"/>
            </a:endParaRPr>
          </a:p>
          <a:p>
            <a:pPr>
              <a:buNone/>
            </a:pPr>
            <a:endParaRPr lang="ru-RU" sz="7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pPr algn="ctr"/>
            <a:r>
              <a:rPr lang="ru-RU" b="1" dirty="0"/>
              <a:t>Программа ГИА - </a:t>
            </a: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897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 smtClean="0"/>
              <a:t>2. Требования </a:t>
            </a:r>
            <a:r>
              <a:rPr lang="ru-RU" b="1" dirty="0"/>
              <a:t>к </a:t>
            </a:r>
            <a:r>
              <a:rPr lang="ru-RU" b="1" dirty="0" smtClean="0"/>
              <a:t>представлению научного доклада об </a:t>
            </a:r>
            <a:r>
              <a:rPr lang="ru-RU" b="1" dirty="0"/>
              <a:t>основных результатах подготовленной научно-квалификационной работы (диссертации)</a:t>
            </a:r>
            <a:r>
              <a:rPr lang="ru-RU" b="1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требования </a:t>
            </a:r>
            <a:r>
              <a:rPr lang="ru-RU" dirty="0"/>
              <a:t>к содержанию, объему и структуре научного </a:t>
            </a:r>
            <a:r>
              <a:rPr lang="ru-RU" dirty="0" smtClean="0"/>
              <a:t>доклада;</a:t>
            </a:r>
          </a:p>
          <a:p>
            <a:r>
              <a:rPr lang="ru-RU" dirty="0" smtClean="0"/>
              <a:t>процедура </a:t>
            </a:r>
            <a:r>
              <a:rPr lang="ru-RU" dirty="0"/>
              <a:t>представления научного </a:t>
            </a:r>
            <a:r>
              <a:rPr lang="ru-RU" dirty="0" smtClean="0"/>
              <a:t>доклада;</a:t>
            </a:r>
            <a:endParaRPr lang="ru-RU" dirty="0"/>
          </a:p>
          <a:p>
            <a:r>
              <a:rPr lang="ru-RU" dirty="0" smtClean="0"/>
              <a:t>критерии </a:t>
            </a:r>
            <a:r>
              <a:rPr lang="ru-RU" dirty="0"/>
              <a:t>оценки результатов представления научного </a:t>
            </a:r>
            <a:r>
              <a:rPr lang="ru-RU" dirty="0" smtClean="0"/>
              <a:t>доклада;</a:t>
            </a:r>
          </a:p>
          <a:p>
            <a:r>
              <a:rPr lang="ru-RU" dirty="0" smtClean="0"/>
              <a:t>паспорт </a:t>
            </a:r>
            <a:r>
              <a:rPr lang="ru-RU" dirty="0"/>
              <a:t>фонда оценочных </a:t>
            </a:r>
            <a:r>
              <a:rPr lang="ru-RU" dirty="0" smtClean="0"/>
              <a:t>средств представления </a:t>
            </a:r>
            <a:r>
              <a:rPr lang="ru-RU" dirty="0"/>
              <a:t>научного </a:t>
            </a:r>
            <a:r>
              <a:rPr lang="ru-RU" dirty="0" smtClean="0"/>
              <a:t>доклада.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4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72008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Программа ГИА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5256584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sz="5100" b="1" dirty="0" smtClean="0"/>
              <a:t>3. Программа государственного экзамена:</a:t>
            </a:r>
          </a:p>
          <a:p>
            <a:pPr marL="109728" indent="0">
              <a:buNone/>
            </a:pPr>
            <a:endParaRPr lang="ru-RU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требования </a:t>
            </a:r>
            <a:r>
              <a:rPr lang="ru-RU" sz="5100" dirty="0"/>
              <a:t>к </a:t>
            </a:r>
            <a:r>
              <a:rPr lang="ru-RU" sz="5100" dirty="0" smtClean="0"/>
              <a:t>процедуре </a:t>
            </a:r>
            <a:r>
              <a:rPr lang="ru-RU" sz="5100" dirty="0"/>
              <a:t>проведения государственного </a:t>
            </a:r>
            <a:r>
              <a:rPr lang="ru-RU" sz="5100" dirty="0" smtClean="0"/>
              <a:t>экзамена;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паспорт </a:t>
            </a:r>
            <a:r>
              <a:rPr lang="ru-RU" sz="5100" dirty="0"/>
              <a:t>фонда оценочных </a:t>
            </a:r>
            <a:r>
              <a:rPr lang="ru-RU" sz="5100" dirty="0" smtClean="0"/>
              <a:t>средств государственного экзамена;</a:t>
            </a:r>
            <a:endParaRPr lang="ru-RU" sz="51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содержание </a:t>
            </a:r>
            <a:r>
              <a:rPr lang="ru-RU" sz="5100" dirty="0"/>
              <a:t>программы государственного </a:t>
            </a:r>
            <a:r>
              <a:rPr lang="ru-RU" sz="5100" dirty="0" smtClean="0"/>
              <a:t>экзамена;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перечень </a:t>
            </a:r>
            <a:r>
              <a:rPr lang="ru-RU" sz="5100" dirty="0"/>
              <a:t>вопросов </a:t>
            </a:r>
            <a:r>
              <a:rPr lang="ru-RU" sz="5100" dirty="0" smtClean="0"/>
              <a:t>государственного экзамена;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рекомендации </a:t>
            </a:r>
            <a:r>
              <a:rPr lang="ru-RU" sz="5100" dirty="0"/>
              <a:t>обучающимся </a:t>
            </a:r>
            <a:r>
              <a:rPr lang="ru-RU" sz="5100" dirty="0" smtClean="0"/>
              <a:t>по </a:t>
            </a:r>
            <a:r>
              <a:rPr lang="ru-RU" sz="5100" dirty="0"/>
              <a:t>подготовке к государственному </a:t>
            </a:r>
            <a:r>
              <a:rPr lang="ru-RU" sz="5100" dirty="0" smtClean="0"/>
              <a:t>экзамену.</a:t>
            </a:r>
          </a:p>
          <a:p>
            <a:pPr marL="109728" indent="0">
              <a:buNone/>
            </a:pPr>
            <a:r>
              <a:rPr lang="ru-RU" sz="4000" dirty="0" smtClean="0"/>
              <a:t>	</a:t>
            </a:r>
          </a:p>
          <a:p>
            <a:pPr marL="109728" indent="0">
              <a:buNone/>
            </a:pPr>
            <a:r>
              <a:rPr lang="ru-RU" sz="4000" dirty="0"/>
              <a:t>	</a:t>
            </a:r>
            <a:endParaRPr lang="ru-RU" sz="4000" dirty="0" smtClean="0"/>
          </a:p>
          <a:p>
            <a:pPr marL="109728" indent="0" algn="just">
              <a:buNone/>
            </a:pPr>
            <a:r>
              <a:rPr lang="ru-RU" sz="4000" dirty="0" smtClean="0"/>
              <a:t>На </a:t>
            </a:r>
            <a:r>
              <a:rPr lang="ru-RU" sz="4000" dirty="0"/>
              <a:t>основании программы </a:t>
            </a:r>
            <a:r>
              <a:rPr lang="ru-RU" sz="4000" dirty="0" smtClean="0"/>
              <a:t>государственного экзамена </a:t>
            </a:r>
            <a:r>
              <a:rPr lang="ru-RU" sz="4000" dirty="0"/>
              <a:t>заведующим кафедрой, ответственной за подготовку обучающихся по соответствующей ОПОП аспирантуры (директором соответствующего департамента) разрабатываются экзаменационные билеты, согласовываются с руководителем ОПОП и утверждаются директором школы</a:t>
            </a:r>
            <a:r>
              <a:rPr lang="ru-RU" sz="4000" dirty="0" smtClean="0"/>
              <a:t>.</a:t>
            </a:r>
            <a:endParaRPr lang="ru-RU" sz="4000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2863</TotalTime>
  <Words>1518</Words>
  <Application>Microsoft Office PowerPoint</Application>
  <PresentationFormat>Экран (4:3)</PresentationFormat>
  <Paragraphs>205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Проведение государственной итоговой аттестации в аспирантуре ДВФУ  в 2017/18 учебном году  </vt:lpstr>
      <vt:lpstr>Основные документы,  регламентирующие государственную итоговую аттестацию  (ГИА) по программам аспирантуры</vt:lpstr>
      <vt:lpstr>Дополнительные документы, используемые при организации ГИА по программам аспирантуры</vt:lpstr>
      <vt:lpstr>Презентация PowerPoint</vt:lpstr>
      <vt:lpstr>Формы государственной итоговой аттестации (государственные аттестационные испытания) :</vt:lpstr>
      <vt:lpstr>Результаты ГИА</vt:lpstr>
      <vt:lpstr>Программа ГИА - 1</vt:lpstr>
      <vt:lpstr>Программа ГИА - 2</vt:lpstr>
      <vt:lpstr>Программа ГИА 3</vt:lpstr>
      <vt:lpstr>Допуск аспирантов к ГИА и  государственному экзамену</vt:lpstr>
      <vt:lpstr>Допуск аспирантов к представлению научного доклада</vt:lpstr>
      <vt:lpstr>Апелляции по результатам государственных аттестационных испытаний</vt:lpstr>
      <vt:lpstr>Непрохождение ГИА по уважительной причине</vt:lpstr>
      <vt:lpstr>Отчисление в связи с недопуском к ГИА</vt:lpstr>
      <vt:lpstr>Отчисление в связи с непрохождением ГИА</vt:lpstr>
      <vt:lpstr>Восстановление для повторного прохождения ГИА 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научно-педагогических и научных кадров высшей квалификации в аспирантуре ДВФУ</dc:title>
  <dc:creator>139</dc:creator>
  <cp:lastModifiedBy>Сверкунова Татьяна Нестеровна</cp:lastModifiedBy>
  <cp:revision>206</cp:revision>
  <dcterms:created xsi:type="dcterms:W3CDTF">2012-04-11T08:19:57Z</dcterms:created>
  <dcterms:modified xsi:type="dcterms:W3CDTF">2017-11-07T04:24:42Z</dcterms:modified>
</cp:coreProperties>
</file>